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 saveSubsetFonts="1">
  <p:sldMasterIdLst>
    <p:sldMasterId id="2147483660" r:id="rId1"/>
  </p:sldMasterIdLst>
  <p:notesMasterIdLst>
    <p:notesMasterId r:id="rId68"/>
  </p:notesMasterIdLst>
  <p:handoutMasterIdLst>
    <p:handoutMasterId r:id="rId69"/>
  </p:handoutMasterIdLst>
  <p:sldIdLst>
    <p:sldId id="256" r:id="rId2"/>
    <p:sldId id="257" r:id="rId3"/>
    <p:sldId id="258" r:id="rId4"/>
    <p:sldId id="283" r:id="rId5"/>
    <p:sldId id="378" r:id="rId6"/>
    <p:sldId id="379" r:id="rId7"/>
    <p:sldId id="380" r:id="rId8"/>
    <p:sldId id="381" r:id="rId9"/>
    <p:sldId id="285" r:id="rId10"/>
    <p:sldId id="286" r:id="rId11"/>
    <p:sldId id="287" r:id="rId12"/>
    <p:sldId id="288" r:id="rId13"/>
    <p:sldId id="289" r:id="rId14"/>
    <p:sldId id="365" r:id="rId15"/>
    <p:sldId id="307" r:id="rId16"/>
    <p:sldId id="374" r:id="rId17"/>
    <p:sldId id="373" r:id="rId18"/>
    <p:sldId id="375" r:id="rId19"/>
    <p:sldId id="290" r:id="rId20"/>
    <p:sldId id="360" r:id="rId21"/>
    <p:sldId id="376" r:id="rId22"/>
    <p:sldId id="345" r:id="rId23"/>
    <p:sldId id="291" r:id="rId24"/>
    <p:sldId id="371" r:id="rId25"/>
    <p:sldId id="372" r:id="rId26"/>
    <p:sldId id="292" r:id="rId27"/>
    <p:sldId id="339" r:id="rId28"/>
    <p:sldId id="347" r:id="rId29"/>
    <p:sldId id="348" r:id="rId30"/>
    <p:sldId id="349" r:id="rId31"/>
    <p:sldId id="350" r:id="rId32"/>
    <p:sldId id="351" r:id="rId33"/>
    <p:sldId id="352" r:id="rId34"/>
    <p:sldId id="358" r:id="rId35"/>
    <p:sldId id="311" r:id="rId36"/>
    <p:sldId id="312" r:id="rId37"/>
    <p:sldId id="314" r:id="rId38"/>
    <p:sldId id="355" r:id="rId39"/>
    <p:sldId id="359" r:id="rId40"/>
    <p:sldId id="315" r:id="rId41"/>
    <p:sldId id="316" r:id="rId42"/>
    <p:sldId id="361" r:id="rId43"/>
    <p:sldId id="340" r:id="rId44"/>
    <p:sldId id="341" r:id="rId45"/>
    <p:sldId id="317" r:id="rId46"/>
    <p:sldId id="267" r:id="rId47"/>
    <p:sldId id="302" r:id="rId48"/>
    <p:sldId id="303" r:id="rId49"/>
    <p:sldId id="296" r:id="rId50"/>
    <p:sldId id="325" r:id="rId51"/>
    <p:sldId id="364" r:id="rId52"/>
    <p:sldId id="266" r:id="rId53"/>
    <p:sldId id="280" r:id="rId54"/>
    <p:sldId id="264" r:id="rId55"/>
    <p:sldId id="309" r:id="rId56"/>
    <p:sldId id="334" r:id="rId57"/>
    <p:sldId id="323" r:id="rId58"/>
    <p:sldId id="377" r:id="rId59"/>
    <p:sldId id="363" r:id="rId60"/>
    <p:sldId id="366" r:id="rId61"/>
    <p:sldId id="367" r:id="rId62"/>
    <p:sldId id="368" r:id="rId63"/>
    <p:sldId id="369" r:id="rId64"/>
    <p:sldId id="272" r:id="rId65"/>
    <p:sldId id="263" r:id="rId66"/>
    <p:sldId id="273"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626E"/>
    <a:srgbClr val="4E8394"/>
    <a:srgbClr val="87B2BF"/>
    <a:srgbClr val="306A36"/>
    <a:srgbClr val="FF3399"/>
    <a:srgbClr val="CC00CC"/>
    <a:srgbClr val="0033CC"/>
    <a:srgbClr val="99CCFF"/>
    <a:srgbClr val="475B2F"/>
    <a:srgbClr val="FA2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6171" autoAdjust="0"/>
  </p:normalViewPr>
  <p:slideViewPr>
    <p:cSldViewPr>
      <p:cViewPr>
        <p:scale>
          <a:sx n="60" d="100"/>
          <a:sy n="60" d="100"/>
        </p:scale>
        <p:origin x="-3090" y="-1212"/>
      </p:cViewPr>
      <p:guideLst>
        <p:guide orient="horz" pos="2160"/>
        <p:guide pos="2880"/>
      </p:guideLst>
    </p:cSldViewPr>
  </p:slideViewPr>
  <p:outlineViewPr>
    <p:cViewPr>
      <p:scale>
        <a:sx n="33" d="100"/>
        <a:sy n="33" d="100"/>
      </p:scale>
      <p:origin x="0" y="1180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dirty="0"/>
          </a:p>
        </p:txBody>
      </p:sp>
      <p:sp>
        <p:nvSpPr>
          <p:cNvPr id="122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dirty="0"/>
          </a:p>
        </p:txBody>
      </p:sp>
      <p:sp>
        <p:nvSpPr>
          <p:cNvPr id="122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dirty="0"/>
          </a:p>
        </p:txBody>
      </p:sp>
      <p:sp>
        <p:nvSpPr>
          <p:cNvPr id="122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1DB0D15A-0A61-4D03-A4BB-3829B8E076C4}" type="slidenum">
              <a:rPr lang="en-US" altLang="en-US"/>
              <a:pPr>
                <a:defRPr/>
              </a:pPr>
              <a:t>‹#›</a:t>
            </a:fld>
            <a:endParaRPr lang="en-US" altLang="en-US" dirty="0"/>
          </a:p>
        </p:txBody>
      </p:sp>
    </p:spTree>
    <p:extLst>
      <p:ext uri="{BB962C8B-B14F-4D97-AF65-F5344CB8AC3E}">
        <p14:creationId xmlns:p14="http://schemas.microsoft.com/office/powerpoint/2010/main" val="40847631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dirty="0"/>
          </a:p>
        </p:txBody>
      </p:sp>
      <p:sp>
        <p:nvSpPr>
          <p:cNvPr id="358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dirty="0"/>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dirty="0"/>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24501A27-7E5E-4608-8881-9E89C188C6AE}" type="slidenum">
              <a:rPr lang="en-US" altLang="en-US"/>
              <a:pPr>
                <a:defRPr/>
              </a:pPr>
              <a:t>‹#›</a:t>
            </a:fld>
            <a:endParaRPr lang="en-US" altLang="en-US" dirty="0"/>
          </a:p>
        </p:txBody>
      </p:sp>
    </p:spTree>
    <p:extLst>
      <p:ext uri="{BB962C8B-B14F-4D97-AF65-F5344CB8AC3E}">
        <p14:creationId xmlns:p14="http://schemas.microsoft.com/office/powerpoint/2010/main" val="701967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EEAECCC-2E1E-4376-AD34-FE27E4804E9D}" type="slidenum">
              <a:rPr lang="en-US" altLang="en-US" smtClean="0"/>
              <a:pPr eaLnBrk="1" hangingPunct="1">
                <a:spcBef>
                  <a:spcPct val="0"/>
                </a:spcBef>
              </a:pPr>
              <a:t>4</a:t>
            </a:fld>
            <a:endParaRPr lang="en-US" altLang="en-US" dirty="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tLang="en-US" dirty="0" smtClean="0"/>
          </a:p>
        </p:txBody>
      </p:sp>
      <p:sp>
        <p:nvSpPr>
          <p:cNvPr id="5120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4EF2020-7BF9-4022-9137-AAA968F8388A}" type="slidenum">
              <a:rPr lang="en-US" altLang="en-US" smtClean="0"/>
              <a:pPr eaLnBrk="1" hangingPunct="1">
                <a:spcBef>
                  <a:spcPct val="0"/>
                </a:spcBef>
              </a:pPr>
              <a:t>16</a:t>
            </a:fld>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dirty="0" smtClean="0"/>
          </a:p>
        </p:txBody>
      </p:sp>
      <p:sp>
        <p:nvSpPr>
          <p:cNvPr id="522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A92A1F-8FF7-45C2-A3F3-929FA91B77C7}" type="slidenum">
              <a:rPr lang="en-US" altLang="en-US" smtClean="0"/>
              <a:pPr eaLnBrk="1" hangingPunct="1">
                <a:spcBef>
                  <a:spcPct val="0"/>
                </a:spcBef>
              </a:pPr>
              <a:t>18</a:t>
            </a:fld>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dirty="0" smtClean="0"/>
          </a:p>
        </p:txBody>
      </p:sp>
      <p:sp>
        <p:nvSpPr>
          <p:cNvPr id="522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A92A1F-8FF7-45C2-A3F3-929FA91B77C7}" type="slidenum">
              <a:rPr lang="en-US" altLang="en-US" smtClean="0"/>
              <a:pPr eaLnBrk="1" hangingPunct="1">
                <a:spcBef>
                  <a:spcPct val="0"/>
                </a:spcBef>
              </a:pPr>
              <a:t>19</a:t>
            </a:fld>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dirty="0" smtClean="0"/>
          </a:p>
        </p:txBody>
      </p:sp>
      <p:sp>
        <p:nvSpPr>
          <p:cNvPr id="522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A92A1F-8FF7-45C2-A3F3-929FA91B77C7}" type="slidenum">
              <a:rPr lang="en-US" altLang="en-US" smtClean="0"/>
              <a:pPr eaLnBrk="1" hangingPunct="1">
                <a:spcBef>
                  <a:spcPct val="0"/>
                </a:spcBef>
              </a:pPr>
              <a:t>20</a:t>
            </a:fld>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dirty="0" smtClean="0"/>
          </a:p>
        </p:txBody>
      </p:sp>
      <p:sp>
        <p:nvSpPr>
          <p:cNvPr id="522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A92A1F-8FF7-45C2-A3F3-929FA91B77C7}" type="slidenum">
              <a:rPr lang="en-US" altLang="en-US" smtClean="0"/>
              <a:pPr eaLnBrk="1" hangingPunct="1">
                <a:spcBef>
                  <a:spcPct val="0"/>
                </a:spcBef>
              </a:pPr>
              <a:t>21</a:t>
            </a:fld>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endParaRPr lang="en-US" altLang="en-US" dirty="0" smtClean="0"/>
          </a:p>
        </p:txBody>
      </p:sp>
      <p:sp>
        <p:nvSpPr>
          <p:cNvPr id="532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31EDA15-3F81-4E0E-A2E2-170ACA55350D}" type="slidenum">
              <a:rPr lang="en-US" altLang="en-US" smtClean="0"/>
              <a:pPr eaLnBrk="1" hangingPunct="1">
                <a:spcBef>
                  <a:spcPct val="0"/>
                </a:spcBef>
              </a:pPr>
              <a:t>32</a:t>
            </a:fld>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dirty="0"/>
          </a:p>
        </p:txBody>
      </p:sp>
      <p:sp>
        <p:nvSpPr>
          <p:cNvPr id="5" name="Footer Placeholder 2"/>
          <p:cNvSpPr>
            <a:spLocks noGrp="1"/>
          </p:cNvSpPr>
          <p:nvPr>
            <p:ph type="ftr" sz="quarter" idx="11"/>
          </p:nvPr>
        </p:nvSpPr>
        <p:spPr/>
        <p:txBody>
          <a:bodyPr/>
          <a:lstStyle>
            <a:lvl1pPr>
              <a:defRPr/>
            </a:lvl1pPr>
          </a:lstStyle>
          <a:p>
            <a:pPr>
              <a:defRPr/>
            </a:pPr>
            <a:endParaRPr lang="en-US" altLang="en-US" dirty="0"/>
          </a:p>
        </p:txBody>
      </p:sp>
      <p:sp>
        <p:nvSpPr>
          <p:cNvPr id="6" name="Slide Number Placeholder 22"/>
          <p:cNvSpPr>
            <a:spLocks noGrp="1"/>
          </p:cNvSpPr>
          <p:nvPr>
            <p:ph type="sldNum" sz="quarter" idx="12"/>
          </p:nvPr>
        </p:nvSpPr>
        <p:spPr/>
        <p:txBody>
          <a:bodyPr/>
          <a:lstStyle>
            <a:lvl1pPr>
              <a:defRPr/>
            </a:lvl1pPr>
          </a:lstStyle>
          <a:p>
            <a:pPr>
              <a:defRPr/>
            </a:pPr>
            <a:fld id="{135E9F3D-F00A-40E9-9268-40B9F03A07EF}" type="slidenum">
              <a:rPr lang="en-US" altLang="en-US"/>
              <a:pPr>
                <a:defRPr/>
              </a:pPr>
              <a:t>‹#›</a:t>
            </a:fld>
            <a:endParaRPr lang="en-US" altLang="en-US" dirty="0"/>
          </a:p>
        </p:txBody>
      </p:sp>
    </p:spTree>
    <p:extLst>
      <p:ext uri="{BB962C8B-B14F-4D97-AF65-F5344CB8AC3E}">
        <p14:creationId xmlns:p14="http://schemas.microsoft.com/office/powerpoint/2010/main" val="1707581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dirty="0"/>
          </a:p>
        </p:txBody>
      </p:sp>
      <p:sp>
        <p:nvSpPr>
          <p:cNvPr id="5" name="Footer Placeholder 2"/>
          <p:cNvSpPr>
            <a:spLocks noGrp="1"/>
          </p:cNvSpPr>
          <p:nvPr>
            <p:ph type="ftr" sz="quarter" idx="11"/>
          </p:nvPr>
        </p:nvSpPr>
        <p:spPr/>
        <p:txBody>
          <a:bodyPr/>
          <a:lstStyle>
            <a:lvl1pPr>
              <a:defRPr/>
            </a:lvl1pPr>
          </a:lstStyle>
          <a:p>
            <a:pPr>
              <a:defRPr/>
            </a:pPr>
            <a:endParaRPr lang="en-US" altLang="en-US" dirty="0"/>
          </a:p>
        </p:txBody>
      </p:sp>
      <p:sp>
        <p:nvSpPr>
          <p:cNvPr id="6" name="Slide Number Placeholder 22"/>
          <p:cNvSpPr>
            <a:spLocks noGrp="1"/>
          </p:cNvSpPr>
          <p:nvPr>
            <p:ph type="sldNum" sz="quarter" idx="12"/>
          </p:nvPr>
        </p:nvSpPr>
        <p:spPr/>
        <p:txBody>
          <a:bodyPr/>
          <a:lstStyle>
            <a:lvl1pPr>
              <a:defRPr/>
            </a:lvl1pPr>
          </a:lstStyle>
          <a:p>
            <a:pPr>
              <a:defRPr/>
            </a:pPr>
            <a:fld id="{2FFDDA73-354C-4E8D-A08D-19AAF6F72162}" type="slidenum">
              <a:rPr lang="en-US" altLang="en-US"/>
              <a:pPr>
                <a:defRPr/>
              </a:pPr>
              <a:t>‹#›</a:t>
            </a:fld>
            <a:endParaRPr lang="en-US" altLang="en-US" dirty="0"/>
          </a:p>
        </p:txBody>
      </p:sp>
    </p:spTree>
    <p:extLst>
      <p:ext uri="{BB962C8B-B14F-4D97-AF65-F5344CB8AC3E}">
        <p14:creationId xmlns:p14="http://schemas.microsoft.com/office/powerpoint/2010/main" val="3326198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dirty="0"/>
          </a:p>
        </p:txBody>
      </p:sp>
      <p:sp>
        <p:nvSpPr>
          <p:cNvPr id="5" name="Footer Placeholder 2"/>
          <p:cNvSpPr>
            <a:spLocks noGrp="1"/>
          </p:cNvSpPr>
          <p:nvPr>
            <p:ph type="ftr" sz="quarter" idx="11"/>
          </p:nvPr>
        </p:nvSpPr>
        <p:spPr/>
        <p:txBody>
          <a:bodyPr/>
          <a:lstStyle>
            <a:lvl1pPr>
              <a:defRPr/>
            </a:lvl1pPr>
          </a:lstStyle>
          <a:p>
            <a:pPr>
              <a:defRPr/>
            </a:pPr>
            <a:endParaRPr lang="en-US" altLang="en-US" dirty="0"/>
          </a:p>
        </p:txBody>
      </p:sp>
      <p:sp>
        <p:nvSpPr>
          <p:cNvPr id="6" name="Slide Number Placeholder 22"/>
          <p:cNvSpPr>
            <a:spLocks noGrp="1"/>
          </p:cNvSpPr>
          <p:nvPr>
            <p:ph type="sldNum" sz="quarter" idx="12"/>
          </p:nvPr>
        </p:nvSpPr>
        <p:spPr/>
        <p:txBody>
          <a:bodyPr/>
          <a:lstStyle>
            <a:lvl1pPr>
              <a:defRPr/>
            </a:lvl1pPr>
          </a:lstStyle>
          <a:p>
            <a:pPr>
              <a:defRPr/>
            </a:pPr>
            <a:fld id="{F4F72B48-50DD-4EAB-A7C7-413AB914FDCB}" type="slidenum">
              <a:rPr lang="en-US" altLang="en-US"/>
              <a:pPr>
                <a:defRPr/>
              </a:pPr>
              <a:t>‹#›</a:t>
            </a:fld>
            <a:endParaRPr lang="en-US" altLang="en-US" dirty="0"/>
          </a:p>
        </p:txBody>
      </p:sp>
    </p:spTree>
    <p:extLst>
      <p:ext uri="{BB962C8B-B14F-4D97-AF65-F5344CB8AC3E}">
        <p14:creationId xmlns:p14="http://schemas.microsoft.com/office/powerpoint/2010/main" val="259193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dirty="0"/>
          </a:p>
        </p:txBody>
      </p:sp>
      <p:sp>
        <p:nvSpPr>
          <p:cNvPr id="5" name="Footer Placeholder 2"/>
          <p:cNvSpPr>
            <a:spLocks noGrp="1"/>
          </p:cNvSpPr>
          <p:nvPr>
            <p:ph type="ftr" sz="quarter" idx="11"/>
          </p:nvPr>
        </p:nvSpPr>
        <p:spPr/>
        <p:txBody>
          <a:bodyPr/>
          <a:lstStyle>
            <a:lvl1pPr>
              <a:defRPr/>
            </a:lvl1pPr>
          </a:lstStyle>
          <a:p>
            <a:pPr>
              <a:defRPr/>
            </a:pPr>
            <a:endParaRPr lang="en-US" altLang="en-US" dirty="0"/>
          </a:p>
        </p:txBody>
      </p:sp>
      <p:sp>
        <p:nvSpPr>
          <p:cNvPr id="6" name="Slide Number Placeholder 22"/>
          <p:cNvSpPr>
            <a:spLocks noGrp="1"/>
          </p:cNvSpPr>
          <p:nvPr>
            <p:ph type="sldNum" sz="quarter" idx="12"/>
          </p:nvPr>
        </p:nvSpPr>
        <p:spPr/>
        <p:txBody>
          <a:bodyPr/>
          <a:lstStyle>
            <a:lvl1pPr>
              <a:defRPr/>
            </a:lvl1pPr>
          </a:lstStyle>
          <a:p>
            <a:pPr>
              <a:defRPr/>
            </a:pPr>
            <a:fld id="{6612B788-DF33-49A5-AFAA-ABA2ADA455CE}" type="slidenum">
              <a:rPr lang="en-US" altLang="en-US"/>
              <a:pPr>
                <a:defRPr/>
              </a:pPr>
              <a:t>‹#›</a:t>
            </a:fld>
            <a:endParaRPr lang="en-US" altLang="en-US" dirty="0"/>
          </a:p>
        </p:txBody>
      </p:sp>
    </p:spTree>
    <p:extLst>
      <p:ext uri="{BB962C8B-B14F-4D97-AF65-F5344CB8AC3E}">
        <p14:creationId xmlns:p14="http://schemas.microsoft.com/office/powerpoint/2010/main" val="69343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pPr>
              <a:defRPr/>
            </a:pPr>
            <a:fld id="{CB8CF363-03D8-41D3-89A4-BF34B3126263}" type="slidenum">
              <a:rPr lang="en-US" altLang="en-US"/>
              <a:pPr>
                <a:defRPr/>
              </a:pPr>
              <a:t>‹#›</a:t>
            </a:fld>
            <a:endParaRPr lang="en-US" altLang="en-US" dirty="0"/>
          </a:p>
        </p:txBody>
      </p:sp>
    </p:spTree>
    <p:extLst>
      <p:ext uri="{BB962C8B-B14F-4D97-AF65-F5344CB8AC3E}">
        <p14:creationId xmlns:p14="http://schemas.microsoft.com/office/powerpoint/2010/main" val="317832241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ltLang="en-US" dirty="0"/>
          </a:p>
        </p:txBody>
      </p:sp>
      <p:sp>
        <p:nvSpPr>
          <p:cNvPr id="6" name="Footer Placeholder 2"/>
          <p:cNvSpPr>
            <a:spLocks noGrp="1"/>
          </p:cNvSpPr>
          <p:nvPr>
            <p:ph type="ftr" sz="quarter" idx="11"/>
          </p:nvPr>
        </p:nvSpPr>
        <p:spPr/>
        <p:txBody>
          <a:bodyPr/>
          <a:lstStyle>
            <a:lvl1pPr>
              <a:defRPr/>
            </a:lvl1pPr>
          </a:lstStyle>
          <a:p>
            <a:pPr>
              <a:defRPr/>
            </a:pPr>
            <a:endParaRPr lang="en-US" altLang="en-US" dirty="0"/>
          </a:p>
        </p:txBody>
      </p:sp>
      <p:sp>
        <p:nvSpPr>
          <p:cNvPr id="7" name="Slide Number Placeholder 22"/>
          <p:cNvSpPr>
            <a:spLocks noGrp="1"/>
          </p:cNvSpPr>
          <p:nvPr>
            <p:ph type="sldNum" sz="quarter" idx="12"/>
          </p:nvPr>
        </p:nvSpPr>
        <p:spPr/>
        <p:txBody>
          <a:bodyPr/>
          <a:lstStyle>
            <a:lvl1pPr>
              <a:defRPr/>
            </a:lvl1pPr>
          </a:lstStyle>
          <a:p>
            <a:pPr>
              <a:defRPr/>
            </a:pPr>
            <a:fld id="{49FB3C37-90F8-453D-9E13-88D8009B9CE9}" type="slidenum">
              <a:rPr lang="en-US" altLang="en-US"/>
              <a:pPr>
                <a:defRPr/>
              </a:pPr>
              <a:t>‹#›</a:t>
            </a:fld>
            <a:endParaRPr lang="en-US" altLang="en-US" dirty="0"/>
          </a:p>
        </p:txBody>
      </p:sp>
    </p:spTree>
    <p:extLst>
      <p:ext uri="{BB962C8B-B14F-4D97-AF65-F5344CB8AC3E}">
        <p14:creationId xmlns:p14="http://schemas.microsoft.com/office/powerpoint/2010/main" val="255813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ltLang="en-US" dirty="0"/>
          </a:p>
        </p:txBody>
      </p:sp>
      <p:sp>
        <p:nvSpPr>
          <p:cNvPr id="8" name="Footer Placeholder 2"/>
          <p:cNvSpPr>
            <a:spLocks noGrp="1"/>
          </p:cNvSpPr>
          <p:nvPr>
            <p:ph type="ftr" sz="quarter" idx="11"/>
          </p:nvPr>
        </p:nvSpPr>
        <p:spPr/>
        <p:txBody>
          <a:bodyPr/>
          <a:lstStyle>
            <a:lvl1pPr>
              <a:defRPr/>
            </a:lvl1pPr>
          </a:lstStyle>
          <a:p>
            <a:pPr>
              <a:defRPr/>
            </a:pPr>
            <a:endParaRPr lang="en-US" altLang="en-US" dirty="0"/>
          </a:p>
        </p:txBody>
      </p:sp>
      <p:sp>
        <p:nvSpPr>
          <p:cNvPr id="9" name="Slide Number Placeholder 22"/>
          <p:cNvSpPr>
            <a:spLocks noGrp="1"/>
          </p:cNvSpPr>
          <p:nvPr>
            <p:ph type="sldNum" sz="quarter" idx="12"/>
          </p:nvPr>
        </p:nvSpPr>
        <p:spPr/>
        <p:txBody>
          <a:bodyPr/>
          <a:lstStyle>
            <a:lvl1pPr>
              <a:defRPr/>
            </a:lvl1pPr>
          </a:lstStyle>
          <a:p>
            <a:pPr>
              <a:defRPr/>
            </a:pPr>
            <a:fld id="{D5FC232F-90EF-49C0-9054-F17C65E1CDA0}" type="slidenum">
              <a:rPr lang="en-US" altLang="en-US"/>
              <a:pPr>
                <a:defRPr/>
              </a:pPr>
              <a:t>‹#›</a:t>
            </a:fld>
            <a:endParaRPr lang="en-US" altLang="en-US" dirty="0"/>
          </a:p>
        </p:txBody>
      </p:sp>
    </p:spTree>
    <p:extLst>
      <p:ext uri="{BB962C8B-B14F-4D97-AF65-F5344CB8AC3E}">
        <p14:creationId xmlns:p14="http://schemas.microsoft.com/office/powerpoint/2010/main" val="151248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ltLang="en-US" dirty="0"/>
          </a:p>
        </p:txBody>
      </p:sp>
      <p:sp>
        <p:nvSpPr>
          <p:cNvPr id="4" name="Footer Placeholder 2"/>
          <p:cNvSpPr>
            <a:spLocks noGrp="1"/>
          </p:cNvSpPr>
          <p:nvPr>
            <p:ph type="ftr" sz="quarter" idx="11"/>
          </p:nvPr>
        </p:nvSpPr>
        <p:spPr/>
        <p:txBody>
          <a:bodyPr/>
          <a:lstStyle>
            <a:lvl1pPr>
              <a:defRPr/>
            </a:lvl1pPr>
          </a:lstStyle>
          <a:p>
            <a:pPr>
              <a:defRPr/>
            </a:pPr>
            <a:endParaRPr lang="en-US" altLang="en-US" dirty="0"/>
          </a:p>
        </p:txBody>
      </p:sp>
      <p:sp>
        <p:nvSpPr>
          <p:cNvPr id="5" name="Slide Number Placeholder 22"/>
          <p:cNvSpPr>
            <a:spLocks noGrp="1"/>
          </p:cNvSpPr>
          <p:nvPr>
            <p:ph type="sldNum" sz="quarter" idx="12"/>
          </p:nvPr>
        </p:nvSpPr>
        <p:spPr/>
        <p:txBody>
          <a:bodyPr/>
          <a:lstStyle>
            <a:lvl1pPr>
              <a:defRPr/>
            </a:lvl1pPr>
          </a:lstStyle>
          <a:p>
            <a:pPr>
              <a:defRPr/>
            </a:pPr>
            <a:fld id="{2CC6E827-D61E-4988-8726-A809086F5400}" type="slidenum">
              <a:rPr lang="en-US" altLang="en-US"/>
              <a:pPr>
                <a:defRPr/>
              </a:pPr>
              <a:t>‹#›</a:t>
            </a:fld>
            <a:endParaRPr lang="en-US" altLang="en-US" dirty="0"/>
          </a:p>
        </p:txBody>
      </p:sp>
    </p:spTree>
    <p:extLst>
      <p:ext uri="{BB962C8B-B14F-4D97-AF65-F5344CB8AC3E}">
        <p14:creationId xmlns:p14="http://schemas.microsoft.com/office/powerpoint/2010/main" val="148711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ltLang="en-US" dirty="0"/>
          </a:p>
        </p:txBody>
      </p:sp>
      <p:sp>
        <p:nvSpPr>
          <p:cNvPr id="3" name="Footer Placeholder 2"/>
          <p:cNvSpPr>
            <a:spLocks noGrp="1"/>
          </p:cNvSpPr>
          <p:nvPr>
            <p:ph type="ftr" sz="quarter" idx="11"/>
          </p:nvPr>
        </p:nvSpPr>
        <p:spPr/>
        <p:txBody>
          <a:bodyPr/>
          <a:lstStyle>
            <a:lvl1pPr>
              <a:defRPr/>
            </a:lvl1pPr>
          </a:lstStyle>
          <a:p>
            <a:pPr>
              <a:defRPr/>
            </a:pPr>
            <a:endParaRPr lang="en-US" altLang="en-US" dirty="0"/>
          </a:p>
        </p:txBody>
      </p:sp>
      <p:sp>
        <p:nvSpPr>
          <p:cNvPr id="4" name="Slide Number Placeholder 22"/>
          <p:cNvSpPr>
            <a:spLocks noGrp="1"/>
          </p:cNvSpPr>
          <p:nvPr>
            <p:ph type="sldNum" sz="quarter" idx="12"/>
          </p:nvPr>
        </p:nvSpPr>
        <p:spPr/>
        <p:txBody>
          <a:bodyPr/>
          <a:lstStyle>
            <a:lvl1pPr>
              <a:defRPr/>
            </a:lvl1pPr>
          </a:lstStyle>
          <a:p>
            <a:pPr>
              <a:defRPr/>
            </a:pPr>
            <a:fld id="{853B176C-97C6-4A64-8A6A-1D5F5B3A8898}" type="slidenum">
              <a:rPr lang="en-US" altLang="en-US"/>
              <a:pPr>
                <a:defRPr/>
              </a:pPr>
              <a:t>‹#›</a:t>
            </a:fld>
            <a:endParaRPr lang="en-US" altLang="en-US" dirty="0"/>
          </a:p>
        </p:txBody>
      </p:sp>
    </p:spTree>
    <p:extLst>
      <p:ext uri="{BB962C8B-B14F-4D97-AF65-F5344CB8AC3E}">
        <p14:creationId xmlns:p14="http://schemas.microsoft.com/office/powerpoint/2010/main" val="2132415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ltLang="en-US" dirty="0"/>
          </a:p>
        </p:txBody>
      </p:sp>
      <p:sp>
        <p:nvSpPr>
          <p:cNvPr id="6" name="Footer Placeholder 2"/>
          <p:cNvSpPr>
            <a:spLocks noGrp="1"/>
          </p:cNvSpPr>
          <p:nvPr>
            <p:ph type="ftr" sz="quarter" idx="11"/>
          </p:nvPr>
        </p:nvSpPr>
        <p:spPr/>
        <p:txBody>
          <a:bodyPr/>
          <a:lstStyle>
            <a:lvl1pPr>
              <a:defRPr/>
            </a:lvl1pPr>
          </a:lstStyle>
          <a:p>
            <a:pPr>
              <a:defRPr/>
            </a:pPr>
            <a:endParaRPr lang="en-US" altLang="en-US" dirty="0"/>
          </a:p>
        </p:txBody>
      </p:sp>
      <p:sp>
        <p:nvSpPr>
          <p:cNvPr id="7" name="Slide Number Placeholder 22"/>
          <p:cNvSpPr>
            <a:spLocks noGrp="1"/>
          </p:cNvSpPr>
          <p:nvPr>
            <p:ph type="sldNum" sz="quarter" idx="12"/>
          </p:nvPr>
        </p:nvSpPr>
        <p:spPr/>
        <p:txBody>
          <a:bodyPr/>
          <a:lstStyle>
            <a:lvl1pPr>
              <a:defRPr/>
            </a:lvl1pPr>
          </a:lstStyle>
          <a:p>
            <a:pPr>
              <a:defRPr/>
            </a:pPr>
            <a:fld id="{CDF95EEA-28B2-4342-8DB5-B6DF7A575A22}" type="slidenum">
              <a:rPr lang="en-US" altLang="en-US"/>
              <a:pPr>
                <a:defRPr/>
              </a:pPr>
              <a:t>‹#›</a:t>
            </a:fld>
            <a:endParaRPr lang="en-US" altLang="en-US" dirty="0"/>
          </a:p>
        </p:txBody>
      </p:sp>
    </p:spTree>
    <p:extLst>
      <p:ext uri="{BB962C8B-B14F-4D97-AF65-F5344CB8AC3E}">
        <p14:creationId xmlns:p14="http://schemas.microsoft.com/office/powerpoint/2010/main" val="711659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ltLang="en-US" dirty="0"/>
          </a:p>
        </p:txBody>
      </p:sp>
      <p:sp>
        <p:nvSpPr>
          <p:cNvPr id="6" name="Footer Placeholder 2"/>
          <p:cNvSpPr>
            <a:spLocks noGrp="1"/>
          </p:cNvSpPr>
          <p:nvPr>
            <p:ph type="ftr" sz="quarter" idx="11"/>
          </p:nvPr>
        </p:nvSpPr>
        <p:spPr/>
        <p:txBody>
          <a:bodyPr/>
          <a:lstStyle>
            <a:lvl1pPr>
              <a:defRPr/>
            </a:lvl1pPr>
          </a:lstStyle>
          <a:p>
            <a:pPr>
              <a:defRPr/>
            </a:pPr>
            <a:endParaRPr lang="en-US" altLang="en-US" dirty="0"/>
          </a:p>
        </p:txBody>
      </p:sp>
      <p:sp>
        <p:nvSpPr>
          <p:cNvPr id="7" name="Slide Number Placeholder 22"/>
          <p:cNvSpPr>
            <a:spLocks noGrp="1"/>
          </p:cNvSpPr>
          <p:nvPr>
            <p:ph type="sldNum" sz="quarter" idx="12"/>
          </p:nvPr>
        </p:nvSpPr>
        <p:spPr/>
        <p:txBody>
          <a:bodyPr/>
          <a:lstStyle>
            <a:lvl1pPr>
              <a:defRPr/>
            </a:lvl1pPr>
          </a:lstStyle>
          <a:p>
            <a:pPr>
              <a:defRPr/>
            </a:pPr>
            <a:fld id="{EB5B7F5C-B54E-4A64-956E-44812811CA25}" type="slidenum">
              <a:rPr lang="en-US" altLang="en-US"/>
              <a:pPr>
                <a:defRPr/>
              </a:pPr>
              <a:t>‹#›</a:t>
            </a:fld>
            <a:endParaRPr lang="en-US" altLang="en-US" dirty="0"/>
          </a:p>
        </p:txBody>
      </p:sp>
    </p:spTree>
    <p:extLst>
      <p:ext uri="{BB962C8B-B14F-4D97-AF65-F5344CB8AC3E}">
        <p14:creationId xmlns:p14="http://schemas.microsoft.com/office/powerpoint/2010/main" val="1778181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lt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lt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D342A9F6-D736-4480-B78B-F9CED77EB3A6}" type="slidenum">
              <a:rPr lang="en-US" altLang="en-US"/>
              <a:pPr>
                <a:defRPr/>
              </a:pPr>
              <a:t>‹#›</a:t>
            </a:fld>
            <a:endParaRPr lang="en-US" altLang="en-US" dirty="0"/>
          </a:p>
        </p:txBody>
      </p:sp>
    </p:spTree>
  </p:cSld>
  <p:clrMap bg1="dk1" tx1="lt1" bg2="dk2" tx2="lt2" accent1="accent1" accent2="accent2" accent3="accent3" accent4="accent4" accent5="accent5" accent6="accent6" hlink="hlink" folHlink="folHlink"/>
  <p:sldLayoutIdLst>
    <p:sldLayoutId id="2147484141" r:id="rId1"/>
    <p:sldLayoutId id="2147484142" r:id="rId2"/>
    <p:sldLayoutId id="2147484151"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mililanitown.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wmf"/><Relationship Id="rId2" Type="http://schemas.openxmlformats.org/officeDocument/2006/relationships/image" Target="../media/image31.gif"/><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ililanitown.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8.emf"/><Relationship Id="rId3" Type="http://schemas.openxmlformats.org/officeDocument/2006/relationships/oleObject" Target="../embeddings/oleObject1.bin"/><Relationship Id="rId7" Type="http://schemas.openxmlformats.org/officeDocument/2006/relationships/image" Target="../media/image60.jpeg"/><Relationship Id="rId12" Type="http://schemas.openxmlformats.org/officeDocument/2006/relationships/package" Target="../embeddings/Microsoft_Word_Document3.doc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9.jpeg"/><Relationship Id="rId11" Type="http://schemas.openxmlformats.org/officeDocument/2006/relationships/oleObject" Target="../embeddings/oleObject3.bin"/><Relationship Id="rId5" Type="http://schemas.openxmlformats.org/officeDocument/2006/relationships/image" Target="../media/image56.emf"/><Relationship Id="rId10" Type="http://schemas.openxmlformats.org/officeDocument/2006/relationships/image" Target="../media/image57.emf"/><Relationship Id="rId4" Type="http://schemas.openxmlformats.org/officeDocument/2006/relationships/package" Target="../embeddings/Microsoft_Word_Document1.docx"/><Relationship Id="rId9" Type="http://schemas.openxmlformats.org/officeDocument/2006/relationships/package" Target="../embeddings/Microsoft_Word_Document2.docx"/><Relationship Id="rId1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oleObject" Target="../embeddings/oleObject4.bin"/><Relationship Id="rId7"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0.jpeg"/><Relationship Id="rId5" Type="http://schemas.openxmlformats.org/officeDocument/2006/relationships/image" Target="../media/image69.emf"/><Relationship Id="rId4" Type="http://schemas.openxmlformats.org/officeDocument/2006/relationships/package" Target="../embeddings/Microsoft_Word_Document4.docx"/><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mililanitown.org/" TargetMode="Externa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2.jpe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4.xml"/><Relationship Id="rId5" Type="http://schemas.openxmlformats.org/officeDocument/2006/relationships/image" Target="../media/image114.JPG"/><Relationship Id="rId4" Type="http://schemas.openxmlformats.org/officeDocument/2006/relationships/image" Target="../media/image113.JPG"/></Relationships>
</file>

<file path=ppt/slides/_rels/slide3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7" Type="http://schemas.microsoft.com/office/2007/relationships/hdphoto" Target="../media/hdphoto5.wdp"/><Relationship Id="rId2" Type="http://schemas.openxmlformats.org/officeDocument/2006/relationships/image" Target="../media/image127.png"/><Relationship Id="rId1" Type="http://schemas.openxmlformats.org/officeDocument/2006/relationships/slideLayout" Target="../slideLayouts/slideLayout9.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jpg"/><Relationship Id="rId4" Type="http://schemas.openxmlformats.org/officeDocument/2006/relationships/image" Target="../media/image135.png"/><Relationship Id="rId9" Type="http://schemas.openxmlformats.org/officeDocument/2006/relationships/image" Target="../media/image140.tmp"/></Relationships>
</file>

<file path=ppt/slides/_rels/slide4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www.mililanitown.org/" TargetMode="Externa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4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doneal@mililanitown.org" TargetMode="External"/><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hyperlink" Target="mailto:kcueval@mililanitown.org" TargetMode="External"/><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5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5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6.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mailto:kcueval@mililanitown.org" TargetMode="Externa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172.emf"/></Relationships>
</file>

<file path=ppt/slides/_rels/slide6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6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8.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hyperlink" Target="mailto:jperreira@mililanitown.org" TargetMode="External"/><Relationship Id="rId4" Type="http://schemas.openxmlformats.org/officeDocument/2006/relationships/hyperlink" Target="mailto:jmaclachlan@mililanitown.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hyperlink" Target="mailto:rtashiro@mililanitown.org" TargetMode="External"/><Relationship Id="rId4" Type="http://schemas.openxmlformats.org/officeDocument/2006/relationships/hyperlink" Target="mailto:dbarbadillo@mililanitown.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MTA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2743200"/>
            <a:ext cx="20764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85800" y="838200"/>
            <a:ext cx="7772400" cy="1470025"/>
          </a:xfrm>
        </p:spPr>
        <p:txBody>
          <a:bodyPr/>
          <a:lstStyle/>
          <a:p>
            <a:pPr eaLnBrk="1" fontAlgn="auto" hangingPunct="1">
              <a:spcAft>
                <a:spcPts val="0"/>
              </a:spcAft>
              <a:defRPr/>
            </a:pPr>
            <a:r>
              <a:rPr lang="en-US" altLang="en-US" dirty="0">
                <a:solidFill>
                  <a:schemeClr val="bg1"/>
                </a:solidFill>
                <a:latin typeface="Arial Black" pitchFamily="34" charset="0"/>
              </a:rPr>
              <a:t>Mililani Town Association</a:t>
            </a:r>
          </a:p>
        </p:txBody>
      </p:sp>
      <p:sp>
        <p:nvSpPr>
          <p:cNvPr id="3076" name="Rectangle 3"/>
          <p:cNvSpPr>
            <a:spLocks noGrp="1" noChangeArrowheads="1"/>
          </p:cNvSpPr>
          <p:nvPr>
            <p:ph type="subTitle" idx="1"/>
          </p:nvPr>
        </p:nvSpPr>
        <p:spPr>
          <a:xfrm>
            <a:off x="1371600" y="5486400"/>
            <a:ext cx="6400800" cy="1752600"/>
          </a:xfrm>
        </p:spPr>
        <p:txBody>
          <a:bodyPr/>
          <a:lstStyle/>
          <a:p>
            <a:pPr eaLnBrk="1" hangingPunct="1"/>
            <a:r>
              <a:rPr lang="en-US" altLang="en-US" sz="4000" dirty="0" smtClean="0">
                <a:solidFill>
                  <a:schemeClr val="bg1"/>
                </a:solidFill>
                <a:latin typeface="Script MT Bold" pitchFamily="66" charset="0"/>
              </a:rPr>
              <a:t>Welcome New Homeowners!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fontAlgn="auto" hangingPunct="1">
              <a:spcAft>
                <a:spcPts val="0"/>
              </a:spcAft>
              <a:defRPr/>
            </a:pPr>
            <a:r>
              <a:rPr lang="en-US" altLang="en-US" dirty="0" smtClean="0">
                <a:solidFill>
                  <a:schemeClr val="bg1"/>
                </a:solidFill>
                <a:latin typeface="Script MT Bold" pitchFamily="66" charset="0"/>
              </a:rPr>
              <a:t>Quarterly Assessments</a:t>
            </a:r>
            <a:endParaRPr lang="en-US" altLang="en-US" dirty="0">
              <a:solidFill>
                <a:schemeClr val="bg1"/>
              </a:solidFill>
              <a:latin typeface="Script MT Bold" pitchFamily="66" charset="0"/>
            </a:endParaRPr>
          </a:p>
        </p:txBody>
      </p:sp>
      <p:sp>
        <p:nvSpPr>
          <p:cNvPr id="9219" name="Rectangle 3"/>
          <p:cNvSpPr>
            <a:spLocks noGrp="1" noChangeArrowheads="1"/>
          </p:cNvSpPr>
          <p:nvPr>
            <p:ph idx="1"/>
          </p:nvPr>
        </p:nvSpPr>
        <p:spPr>
          <a:xfrm>
            <a:off x="762000" y="1905000"/>
            <a:ext cx="7467600" cy="4419600"/>
          </a:xfrm>
        </p:spPr>
        <p:txBody>
          <a:bodyPr/>
          <a:lstStyle/>
          <a:p>
            <a:pPr eaLnBrk="1" hangingPunct="1">
              <a:buClrTx/>
              <a:buFont typeface="Wingdings" panose="05000000000000000000" pitchFamily="2" charset="2"/>
              <a:buChar char="ü"/>
              <a:defRPr/>
            </a:pPr>
            <a:r>
              <a:rPr lang="en-US" altLang="en-US" sz="3600" dirty="0" smtClean="0">
                <a:solidFill>
                  <a:schemeClr val="bg1"/>
                </a:solidFill>
                <a:effectLst>
                  <a:outerShdw blurRad="38100" dist="38100" dir="2700000" algn="tl">
                    <a:srgbClr val="000000">
                      <a:alpha val="43137"/>
                    </a:srgbClr>
                  </a:outerShdw>
                </a:effectLst>
              </a:rPr>
              <a:t>$125 per quarter </a:t>
            </a:r>
            <a:r>
              <a:rPr lang="en-US" altLang="en-US" sz="2400" dirty="0" smtClean="0">
                <a:solidFill>
                  <a:schemeClr val="bg1"/>
                </a:solidFill>
                <a:effectLst>
                  <a:outerShdw blurRad="38100" dist="38100" dir="2700000" algn="tl">
                    <a:srgbClr val="000000">
                      <a:alpha val="43137"/>
                    </a:srgbClr>
                  </a:outerShdw>
                </a:effectLst>
              </a:rPr>
              <a:t>(effective April 1, 2020)</a:t>
            </a:r>
            <a:endParaRPr lang="en-US" altLang="en-US" sz="3600" dirty="0" smtClean="0">
              <a:solidFill>
                <a:schemeClr val="bg1"/>
              </a:solidFill>
              <a:effectLst>
                <a:outerShdw blurRad="38100" dist="38100" dir="2700000" algn="tl">
                  <a:srgbClr val="000000">
                    <a:alpha val="43137"/>
                  </a:srgbClr>
                </a:outerShdw>
              </a:effectLst>
            </a:endParaRPr>
          </a:p>
          <a:p>
            <a:pPr eaLnBrk="1" hangingPunct="1">
              <a:buClrTx/>
              <a:buFont typeface="Wingdings" panose="05000000000000000000" pitchFamily="2" charset="2"/>
              <a:buChar char="ü"/>
              <a:defRPr/>
            </a:pPr>
            <a:r>
              <a:rPr lang="en-US" altLang="en-US" sz="3600" dirty="0" smtClean="0">
                <a:solidFill>
                  <a:schemeClr val="bg1"/>
                </a:solidFill>
                <a:effectLst>
                  <a:outerShdw blurRad="38100" dist="38100" dir="2700000" algn="tl">
                    <a:srgbClr val="000000">
                      <a:alpha val="43137"/>
                    </a:srgbClr>
                  </a:outerShdw>
                </a:effectLst>
              </a:rPr>
              <a:t>Due 1</a:t>
            </a:r>
            <a:r>
              <a:rPr lang="en-US" altLang="en-US" sz="3600" baseline="30000" dirty="0" smtClean="0">
                <a:solidFill>
                  <a:schemeClr val="bg1"/>
                </a:solidFill>
                <a:effectLst>
                  <a:outerShdw blurRad="38100" dist="38100" dir="2700000" algn="tl">
                    <a:srgbClr val="000000">
                      <a:alpha val="43137"/>
                    </a:srgbClr>
                  </a:outerShdw>
                </a:effectLst>
              </a:rPr>
              <a:t>st</a:t>
            </a:r>
            <a:r>
              <a:rPr lang="en-US" altLang="en-US" sz="3600" dirty="0" smtClean="0">
                <a:solidFill>
                  <a:schemeClr val="bg1"/>
                </a:solidFill>
                <a:effectLst>
                  <a:outerShdw blurRad="38100" dist="38100" dir="2700000" algn="tl">
                    <a:srgbClr val="000000">
                      <a:alpha val="43137"/>
                    </a:srgbClr>
                  </a:outerShdw>
                </a:effectLst>
              </a:rPr>
              <a:t> of every quarter         </a:t>
            </a:r>
            <a:r>
              <a:rPr lang="en-US" altLang="en-US" sz="2400" dirty="0" smtClean="0">
                <a:solidFill>
                  <a:schemeClr val="bg1"/>
                </a:solidFill>
                <a:effectLst>
                  <a:outerShdw blurRad="38100" dist="38100" dir="2700000" algn="tl">
                    <a:srgbClr val="000000">
                      <a:alpha val="43137"/>
                    </a:srgbClr>
                  </a:outerShdw>
                </a:effectLst>
              </a:rPr>
              <a:t>January 1, April 1, July 1, October 1</a:t>
            </a:r>
          </a:p>
          <a:p>
            <a:pPr eaLnBrk="1" hangingPunct="1">
              <a:buClrTx/>
              <a:buFont typeface="Wingdings" panose="05000000000000000000" pitchFamily="2" charset="2"/>
              <a:buChar char="ü"/>
              <a:defRPr/>
            </a:pPr>
            <a:r>
              <a:rPr lang="en-US" altLang="en-US" sz="3600" dirty="0" smtClean="0">
                <a:solidFill>
                  <a:schemeClr val="bg1"/>
                </a:solidFill>
                <a:effectLst>
                  <a:outerShdw blurRad="38100" dist="38100" dir="2700000" algn="tl">
                    <a:srgbClr val="000000">
                      <a:alpha val="43137"/>
                    </a:srgbClr>
                  </a:outerShdw>
                </a:effectLst>
              </a:rPr>
              <a:t>Reminder statement sent approximately 2 weeks prior to the due date</a:t>
            </a:r>
          </a:p>
          <a:p>
            <a:pPr lvl="1" eaLnBrk="1" hangingPunct="1">
              <a:buClrTx/>
              <a:buFont typeface="Wingdings" panose="05000000000000000000" pitchFamily="2" charset="2"/>
              <a:buChar char="ü"/>
              <a:defRPr/>
            </a:pPr>
            <a:r>
              <a:rPr lang="en-US" altLang="en-US" dirty="0" smtClean="0">
                <a:solidFill>
                  <a:schemeClr val="bg1"/>
                </a:solidFill>
                <a:effectLst>
                  <a:outerShdw blurRad="38100" dist="38100" dir="2700000" algn="tl">
                    <a:srgbClr val="000000">
                      <a:alpha val="43137"/>
                    </a:srgbClr>
                  </a:outerShdw>
                </a:effectLst>
              </a:rPr>
              <a:t>Only if there is a balance owing and not on Surepay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fontAlgn="auto" hangingPunct="1">
              <a:spcAft>
                <a:spcPts val="0"/>
              </a:spcAft>
              <a:defRPr/>
            </a:pPr>
            <a:r>
              <a:rPr lang="en-US" altLang="en-US" dirty="0" smtClean="0">
                <a:solidFill>
                  <a:schemeClr val="bg1"/>
                </a:solidFill>
                <a:latin typeface="Script MT Bold" pitchFamily="66" charset="0"/>
              </a:rPr>
              <a:t>e-statements</a:t>
            </a:r>
            <a:endParaRPr lang="en-US" altLang="en-US" dirty="0">
              <a:solidFill>
                <a:schemeClr val="bg1"/>
              </a:solidFill>
              <a:latin typeface="Script MT Bold" pitchFamily="66" charset="0"/>
            </a:endParaRPr>
          </a:p>
        </p:txBody>
      </p:sp>
      <p:sp>
        <p:nvSpPr>
          <p:cNvPr id="9219" name="Rectangle 3"/>
          <p:cNvSpPr>
            <a:spLocks noGrp="1" noChangeArrowheads="1"/>
          </p:cNvSpPr>
          <p:nvPr>
            <p:ph idx="1"/>
          </p:nvPr>
        </p:nvSpPr>
        <p:spPr>
          <a:xfrm>
            <a:off x="990600" y="1676400"/>
            <a:ext cx="6858000" cy="4572000"/>
          </a:xfrm>
        </p:spPr>
        <p:txBody>
          <a:bodyPr/>
          <a:lstStyle/>
          <a:p>
            <a:pPr marL="136525" indent="0" algn="ctr" eaLnBrk="1" hangingPunct="1">
              <a:buFont typeface="Wingdings 2" pitchFamily="18" charset="2"/>
              <a:buNone/>
              <a:defRPr/>
            </a:pPr>
            <a:r>
              <a:rPr lang="en-US" altLang="en-US" sz="3600" dirty="0" smtClean="0">
                <a:solidFill>
                  <a:schemeClr val="bg1"/>
                </a:solidFill>
                <a:effectLst>
                  <a:outerShdw blurRad="38100" dist="38100" dir="2700000" algn="tl">
                    <a:srgbClr val="000000">
                      <a:alpha val="43137"/>
                    </a:srgbClr>
                  </a:outerShdw>
                </a:effectLst>
              </a:rPr>
              <a:t>pdf statement sent via email</a:t>
            </a:r>
          </a:p>
          <a:p>
            <a:pPr marL="136525" indent="0" algn="ctr" eaLnBrk="1" hangingPunct="1">
              <a:buFont typeface="Wingdings 2" pitchFamily="18" charset="2"/>
              <a:buNone/>
              <a:defRPr/>
            </a:pPr>
            <a:endParaRPr lang="en-US" altLang="en-US" sz="3600" dirty="0" smtClean="0">
              <a:solidFill>
                <a:schemeClr val="bg1"/>
              </a:solidFill>
              <a:effectLst>
                <a:outerShdw blurRad="38100" dist="38100" dir="2700000" algn="tl">
                  <a:srgbClr val="000000">
                    <a:alpha val="43137"/>
                  </a:srgbClr>
                </a:outerShdw>
              </a:effectLst>
            </a:endParaRPr>
          </a:p>
          <a:p>
            <a:pPr marL="136525" indent="0" algn="ctr" eaLnBrk="1" hangingPunct="1">
              <a:buFont typeface="Wingdings 2" pitchFamily="18" charset="2"/>
              <a:buNone/>
              <a:defRPr/>
            </a:pPr>
            <a:r>
              <a:rPr lang="en-US" altLang="en-US" dirty="0" smtClean="0">
                <a:solidFill>
                  <a:schemeClr val="bg1"/>
                </a:solidFill>
                <a:effectLst>
                  <a:outerShdw blurRad="38100" dist="38100" dir="2700000" algn="tl">
                    <a:srgbClr val="000000">
                      <a:alpha val="43137"/>
                    </a:srgbClr>
                  </a:outerShdw>
                </a:effectLst>
              </a:rPr>
              <a:t>How to enroll:</a:t>
            </a:r>
          </a:p>
          <a:p>
            <a:pP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Go to </a:t>
            </a:r>
            <a:r>
              <a:rPr lang="en-US" altLang="en-US" sz="2400" dirty="0" smtClean="0">
                <a:solidFill>
                  <a:schemeClr val="bg1"/>
                </a:solidFill>
                <a:effectLst>
                  <a:outerShdw blurRad="38100" dist="38100" dir="2700000" algn="tl">
                    <a:srgbClr val="000000">
                      <a:alpha val="43137"/>
                    </a:srgbClr>
                  </a:outerShdw>
                </a:effectLst>
                <a:hlinkClick r:id="rId2"/>
              </a:rPr>
              <a:t>www.mililanitown.org</a:t>
            </a:r>
            <a:r>
              <a:rPr lang="en-US" altLang="en-US" sz="2400" dirty="0" smtClean="0">
                <a:solidFill>
                  <a:schemeClr val="bg1"/>
                </a:solidFill>
                <a:effectLst>
                  <a:outerShdw blurRad="38100" dist="38100" dir="2700000" algn="tl">
                    <a:srgbClr val="000000">
                      <a:alpha val="43137"/>
                    </a:srgbClr>
                  </a:outerShdw>
                </a:effectLst>
              </a:rPr>
              <a:t> , e-statements link on the assessments page</a:t>
            </a:r>
          </a:p>
          <a:p>
            <a:pPr eaLnBrk="1" hangingPunct="1">
              <a:buClrTx/>
              <a:buFont typeface="Wingdings" panose="05000000000000000000" pitchFamily="2" charset="2"/>
              <a:buChar char="ü"/>
              <a:defRPr/>
            </a:pPr>
            <a:r>
              <a:rPr lang="en-US" altLang="en-US" sz="2400" dirty="0">
                <a:solidFill>
                  <a:schemeClr val="bg1"/>
                </a:solidFill>
                <a:effectLst>
                  <a:outerShdw blurRad="38100" dist="38100" dir="2700000" algn="tl">
                    <a:srgbClr val="000000">
                      <a:alpha val="43137"/>
                    </a:srgbClr>
                  </a:outerShdw>
                </a:effectLst>
              </a:rPr>
              <a:t>C</a:t>
            </a:r>
            <a:r>
              <a:rPr lang="en-US" altLang="en-US" sz="2400" dirty="0" smtClean="0">
                <a:solidFill>
                  <a:schemeClr val="bg1"/>
                </a:solidFill>
                <a:effectLst>
                  <a:outerShdw blurRad="38100" dist="38100" dir="2700000" algn="tl">
                    <a:srgbClr val="000000">
                      <a:alpha val="43137"/>
                    </a:srgbClr>
                  </a:outerShdw>
                </a:effectLst>
              </a:rPr>
              <a:t>reate an account using your Account Number and Street Number</a:t>
            </a:r>
          </a:p>
          <a:p>
            <a:pP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An email will be sent with an activation link, click on and you are enrolled!</a:t>
            </a:r>
          </a:p>
          <a:p>
            <a:pPr lvl="2" eaLnBrk="1" hangingPunct="1">
              <a:buFont typeface="Wingdings" pitchFamily="2" charset="2"/>
              <a:buChar char="Ë"/>
              <a:defRPr/>
            </a:pPr>
            <a:endParaRPr lang="en-US" altLang="en-US" dirty="0" smtClean="0">
              <a:solidFill>
                <a:schemeClr val="bg1"/>
              </a:solidFill>
              <a:effectLst>
                <a:outerShdw blurRad="38100" dist="38100" dir="2700000" algn="tl">
                  <a:srgbClr val="000000">
                    <a:alpha val="43137"/>
                  </a:srgbClr>
                </a:outerShdw>
              </a:effectLst>
            </a:endParaRPr>
          </a:p>
          <a:p>
            <a:pPr lvl="2" eaLnBrk="1" hangingPunct="1">
              <a:buFont typeface="Wingdings" pitchFamily="2" charset="2"/>
              <a:buChar char="Ë"/>
              <a:defRPr/>
            </a:pPr>
            <a:endParaRPr lang="en-US" altLang="en-US" dirty="0" smtClean="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eaLnBrk="1" fontAlgn="auto" hangingPunct="1">
              <a:spcAft>
                <a:spcPts val="0"/>
              </a:spcAft>
              <a:defRPr/>
            </a:pPr>
            <a:r>
              <a:rPr lang="en-US" dirty="0" smtClean="0">
                <a:solidFill>
                  <a:schemeClr val="bg1"/>
                </a:solidFill>
                <a:latin typeface="Script MT Bold" pitchFamily="66" charset="0"/>
              </a:rPr>
              <a:t>Paying Assessments</a:t>
            </a:r>
            <a:endParaRPr lang="en-US" dirty="0"/>
          </a:p>
        </p:txBody>
      </p:sp>
      <p:pic>
        <p:nvPicPr>
          <p:cNvPr id="1126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3263" y="4159250"/>
            <a:ext cx="172243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8313" y="1458913"/>
            <a:ext cx="1247775"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41438"/>
            <a:ext cx="2190750" cy="283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58988">
            <a:off x="1155700" y="2659063"/>
            <a:ext cx="2159000" cy="2795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5163" y="2401888"/>
            <a:ext cx="14478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5875" y="3906838"/>
            <a:ext cx="1708150"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790764" y="1206785"/>
            <a:ext cx="3189622" cy="2246769"/>
          </a:xfrm>
          <a:prstGeom prst="rect">
            <a:avLst/>
          </a:prstGeom>
        </p:spPr>
        <p:txBody>
          <a:bodyPr>
            <a:spAutoFit/>
          </a:bodyPr>
          <a:lstStyle/>
          <a:p>
            <a:pPr algn="ctr">
              <a:defRPr/>
            </a:pPr>
            <a:r>
              <a:rPr lang="en-US" sz="2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5 Ways to Pay!</a:t>
            </a:r>
          </a:p>
          <a:p>
            <a:pPr algn="ctr">
              <a:defRPr/>
            </a:pPr>
            <a:endParaRPr lang="en-US" sz="2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ndParaRPr>
          </a:p>
          <a:p>
            <a:pPr algn="ctr">
              <a:defRPr/>
            </a:pPr>
            <a:r>
              <a:rPr lang="en-US" sz="2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Surepay</a:t>
            </a:r>
          </a:p>
          <a:p>
            <a:pPr algn="ctr">
              <a:defRPr/>
            </a:pPr>
            <a:r>
              <a:rPr lang="en-US" sz="2000" b="1" dirty="0" smtClean="0">
                <a:ln w="900" cmpd="sng">
                  <a:solidFill>
                    <a:schemeClr val="accent1">
                      <a:satMod val="190000"/>
                      <a:alpha val="55000"/>
                    </a:schemeClr>
                  </a:solidFill>
                  <a:prstDash val="solid"/>
                </a:ln>
                <a:solidFill>
                  <a:schemeClr val="bg1"/>
                </a:solidFill>
                <a:effectLst>
                  <a:innerShdw blurRad="101600" dist="76200" dir="5400000">
                    <a:schemeClr val="accent1">
                      <a:satMod val="190000"/>
                      <a:tint val="100000"/>
                      <a:alpha val="74000"/>
                    </a:schemeClr>
                  </a:innerShdw>
                </a:effectLst>
                <a:latin typeface="+mn-lt"/>
              </a:rPr>
              <a:t>**</a:t>
            </a:r>
            <a:r>
              <a:rPr lang="en-US" sz="2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In </a:t>
            </a:r>
            <a:r>
              <a:rPr lang="en-US" sz="2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Person</a:t>
            </a:r>
          </a:p>
          <a:p>
            <a:pPr algn="ctr">
              <a:defRPr/>
            </a:pPr>
            <a:r>
              <a:rPr lang="en-US" sz="2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**Secure </a:t>
            </a:r>
            <a:r>
              <a:rPr lang="en-US" sz="2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Drop-Box</a:t>
            </a:r>
          </a:p>
          <a:p>
            <a:pPr algn="ctr">
              <a:defRPr/>
            </a:pPr>
            <a:r>
              <a:rPr lang="en-US" sz="2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Mail</a:t>
            </a:r>
          </a:p>
          <a:p>
            <a:pPr algn="ctr">
              <a:defRPr/>
            </a:pPr>
            <a:r>
              <a:rPr lang="en-US" sz="2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Online</a:t>
            </a:r>
          </a:p>
        </p:txBody>
      </p:sp>
      <p:sp>
        <p:nvSpPr>
          <p:cNvPr id="7" name="Rectangle 6"/>
          <p:cNvSpPr/>
          <p:nvPr/>
        </p:nvSpPr>
        <p:spPr>
          <a:xfrm>
            <a:off x="1784350" y="836613"/>
            <a:ext cx="6200775" cy="676275"/>
          </a:xfrm>
          <a:prstGeom prst="rect">
            <a:avLst/>
          </a:prstGeom>
        </p:spPr>
        <p:txBody>
          <a:bodyPr>
            <a:spAutoFit/>
          </a:bodyPr>
          <a:lstStyle/>
          <a:p>
            <a:pPr>
              <a:defRPr/>
            </a:pPr>
            <a:r>
              <a:rPr lang="en-US" sz="2000" b="1" i="1" dirty="0">
                <a:solidFill>
                  <a:schemeClr val="bg1"/>
                </a:solidFill>
                <a:latin typeface="+mn-lt"/>
              </a:rPr>
              <a:t>Quarterly Assessment and Payment Information</a:t>
            </a:r>
          </a:p>
          <a:p>
            <a:pPr algn="ctr">
              <a:defRPr/>
            </a:pPr>
            <a:endParaRPr lang="en-US" b="1" i="1" dirty="0">
              <a:latin typeface="+mn-lt"/>
            </a:endParaRPr>
          </a:p>
        </p:txBody>
      </p:sp>
      <p:sp>
        <p:nvSpPr>
          <p:cNvPr id="4" name="TextBox 3"/>
          <p:cNvSpPr txBox="1"/>
          <p:nvPr/>
        </p:nvSpPr>
        <p:spPr>
          <a:xfrm>
            <a:off x="3175545" y="6096000"/>
            <a:ext cx="5186035" cy="369332"/>
          </a:xfrm>
          <a:prstGeom prst="rect">
            <a:avLst/>
          </a:prstGeom>
          <a:noFill/>
        </p:spPr>
        <p:txBody>
          <a:bodyPr wrap="none" rtlCol="0">
            <a:spAutoFit/>
          </a:bodyPr>
          <a:lstStyle/>
          <a:p>
            <a:r>
              <a:rPr lang="en-US" dirty="0" smtClean="0">
                <a:solidFill>
                  <a:schemeClr val="bg1"/>
                </a:solidFill>
              </a:rPr>
              <a:t>** check our website for updates due to Covid-19</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eaLnBrk="1" fontAlgn="auto" hangingPunct="1">
              <a:spcAft>
                <a:spcPts val="0"/>
              </a:spcAft>
              <a:defRPr/>
            </a:pPr>
            <a:r>
              <a:rPr lang="en-US" dirty="0" smtClean="0">
                <a:solidFill>
                  <a:schemeClr val="bg1"/>
                </a:solidFill>
                <a:latin typeface="Script MT Bold" pitchFamily="66" charset="0"/>
              </a:rPr>
              <a:t>Surepay</a:t>
            </a:r>
            <a:endParaRPr lang="en-US" dirty="0"/>
          </a:p>
        </p:txBody>
      </p:sp>
      <p:sp>
        <p:nvSpPr>
          <p:cNvPr id="16" name="Rectangle 3"/>
          <p:cNvSpPr>
            <a:spLocks noGrp="1" noChangeArrowheads="1"/>
          </p:cNvSpPr>
          <p:nvPr>
            <p:ph idx="1"/>
          </p:nvPr>
        </p:nvSpPr>
        <p:spPr>
          <a:xfrm>
            <a:off x="457200" y="903288"/>
            <a:ext cx="4187825" cy="5573712"/>
          </a:xfrm>
        </p:spPr>
        <p:txBody>
          <a:bodyPr/>
          <a:lstStyle/>
          <a:p>
            <a:pPr marL="136525" indent="0" eaLnBrk="1" hangingPunct="1">
              <a:buFont typeface="Wingdings 2" pitchFamily="18" charset="2"/>
              <a:buNone/>
              <a:defRPr/>
            </a:pPr>
            <a:r>
              <a:rPr lang="en-US" altLang="en-US" dirty="0" smtClean="0">
                <a:solidFill>
                  <a:schemeClr val="bg1"/>
                </a:solidFill>
                <a:effectLst>
                  <a:outerShdw blurRad="38100" dist="38100" dir="2700000" algn="tl">
                    <a:srgbClr val="000000">
                      <a:alpha val="43137"/>
                    </a:srgbClr>
                  </a:outerShdw>
                </a:effectLst>
              </a:rPr>
              <a:t>Automatically withdraws quarterly assessments from a checking or savings account on the 5</a:t>
            </a:r>
            <a:r>
              <a:rPr lang="en-US" altLang="en-US" baseline="30000" dirty="0" smtClean="0">
                <a:solidFill>
                  <a:schemeClr val="bg1"/>
                </a:solidFill>
                <a:effectLst>
                  <a:outerShdw blurRad="38100" dist="38100" dir="2700000" algn="tl">
                    <a:srgbClr val="000000">
                      <a:alpha val="43137"/>
                    </a:srgbClr>
                  </a:outerShdw>
                </a:effectLst>
              </a:rPr>
              <a:t>th</a:t>
            </a:r>
            <a:r>
              <a:rPr lang="en-US" altLang="en-US" dirty="0" smtClean="0">
                <a:solidFill>
                  <a:schemeClr val="bg1"/>
                </a:solidFill>
                <a:effectLst>
                  <a:outerShdw blurRad="38100" dist="38100" dir="2700000" algn="tl">
                    <a:srgbClr val="000000">
                      <a:alpha val="43137"/>
                    </a:srgbClr>
                  </a:outerShdw>
                </a:effectLst>
              </a:rPr>
              <a:t> following the due date</a:t>
            </a:r>
          </a:p>
          <a:p>
            <a:pPr marL="136525" indent="0" eaLnBrk="1" hangingPunct="1">
              <a:buFont typeface="Wingdings 2" pitchFamily="18" charset="2"/>
              <a:buNone/>
              <a:defRPr/>
            </a:pPr>
            <a:endParaRPr lang="en-US" altLang="en-US" sz="2400" dirty="0" smtClean="0">
              <a:solidFill>
                <a:schemeClr val="bg1"/>
              </a:solidFill>
              <a:effectLst>
                <a:outerShdw blurRad="38100" dist="38100" dir="2700000" algn="tl">
                  <a:srgbClr val="000000">
                    <a:alpha val="43137"/>
                  </a:srgbClr>
                </a:outerShdw>
              </a:effectLst>
            </a:endParaRPr>
          </a:p>
          <a:p>
            <a:pPr marL="136525" indent="0" eaLnBrk="1" hangingPunct="1">
              <a:buFont typeface="Wingdings 2" pitchFamily="18" charset="2"/>
              <a:buNone/>
              <a:defRPr/>
            </a:pPr>
            <a:r>
              <a:rPr lang="en-US" altLang="en-US" sz="2400" dirty="0" smtClean="0">
                <a:solidFill>
                  <a:schemeClr val="bg1"/>
                </a:solidFill>
                <a:effectLst>
                  <a:outerShdw blurRad="38100" dist="38100" dir="2700000" algn="tl">
                    <a:srgbClr val="000000">
                      <a:alpha val="43137"/>
                    </a:srgbClr>
                  </a:outerShdw>
                </a:effectLst>
              </a:rPr>
              <a:t>How to enroll:</a:t>
            </a:r>
          </a:p>
          <a:p>
            <a:pP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Fill out an application and attach a voided check</a:t>
            </a:r>
          </a:p>
          <a:p>
            <a:pP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Drop off, fax, mail or email applications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825" y="1066800"/>
            <a:ext cx="416841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823" y="1447800"/>
            <a:ext cx="8229600" cy="4479925"/>
          </a:xfrm>
        </p:spPr>
        <p:txBody>
          <a:bodyPr/>
          <a:lstStyle/>
          <a:p>
            <a:pPr eaLnBrk="1" hangingPunct="1">
              <a:buClrTx/>
              <a:buFont typeface="Wingdings" panose="05000000000000000000" pitchFamily="2" charset="2"/>
              <a:buChar char="ü"/>
              <a:defRPr/>
            </a:pPr>
            <a:r>
              <a:rPr lang="en-US" altLang="en-US" dirty="0" smtClean="0">
                <a:solidFill>
                  <a:schemeClr val="bg1"/>
                </a:solidFill>
                <a:effectLst>
                  <a:outerShdw blurRad="38100" dist="38100" dir="2700000" algn="tl">
                    <a:srgbClr val="000000">
                      <a:alpha val="43137"/>
                    </a:srgbClr>
                  </a:outerShdw>
                </a:effectLst>
              </a:rPr>
              <a:t>Make a one-time payment </a:t>
            </a:r>
          </a:p>
          <a:p>
            <a:pPr eaLnBrk="1" hangingPunct="1">
              <a:buClrTx/>
              <a:buFont typeface="Wingdings" panose="05000000000000000000" pitchFamily="2" charset="2"/>
              <a:buChar char="ü"/>
              <a:defRPr/>
            </a:pPr>
            <a:r>
              <a:rPr lang="en-US" altLang="en-US" dirty="0" smtClean="0">
                <a:solidFill>
                  <a:schemeClr val="bg1"/>
                </a:solidFill>
                <a:effectLst>
                  <a:outerShdw blurRad="38100" dist="38100" dir="2700000" algn="tl">
                    <a:srgbClr val="000000">
                      <a:alpha val="43137"/>
                    </a:srgbClr>
                  </a:outerShdw>
                </a:effectLst>
              </a:rPr>
              <a:t>Register and set up a profile to set up recurring, automatic or text2pay </a:t>
            </a:r>
            <a:endParaRPr lang="en-US" altLang="en-US" dirty="0">
              <a:solidFill>
                <a:schemeClr val="bg1"/>
              </a:solidFill>
              <a:effectLst>
                <a:outerShdw blurRad="38100" dist="38100" dir="2700000" algn="tl">
                  <a:srgbClr val="000000">
                    <a:alpha val="43137"/>
                  </a:srgbClr>
                </a:outerShdw>
              </a:effectLst>
            </a:endParaRPr>
          </a:p>
          <a:p>
            <a:pPr eaLnBrk="1" hangingPunct="1">
              <a:buClrTx/>
              <a:buFont typeface="Wingdings" panose="05000000000000000000" pitchFamily="2" charset="2"/>
              <a:buChar char="ü"/>
              <a:defRPr/>
            </a:pPr>
            <a:r>
              <a:rPr lang="en-US" altLang="en-US" dirty="0" smtClean="0">
                <a:solidFill>
                  <a:schemeClr val="bg1"/>
                </a:solidFill>
                <a:effectLst>
                  <a:outerShdw blurRad="38100" dist="38100" dir="2700000" algn="tl">
                    <a:srgbClr val="000000">
                      <a:alpha val="43137"/>
                    </a:srgbClr>
                  </a:outerShdw>
                </a:effectLst>
              </a:rPr>
              <a:t>Text and email notifications available</a:t>
            </a:r>
          </a:p>
          <a:p>
            <a:pPr eaLnBrk="1" hangingPunct="1">
              <a:buClrTx/>
              <a:buFont typeface="Wingdings" panose="05000000000000000000" pitchFamily="2" charset="2"/>
              <a:buChar char="ü"/>
              <a:defRPr/>
            </a:pPr>
            <a:r>
              <a:rPr lang="en-US" altLang="en-US" dirty="0" smtClean="0">
                <a:solidFill>
                  <a:schemeClr val="bg1"/>
                </a:solidFill>
                <a:effectLst>
                  <a:outerShdw blurRad="38100" dist="38100" dir="2700000" algn="tl">
                    <a:srgbClr val="000000">
                      <a:alpha val="43137"/>
                    </a:srgbClr>
                  </a:outerShdw>
                </a:effectLst>
              </a:rPr>
              <a:t>Pay </a:t>
            </a:r>
            <a:r>
              <a:rPr lang="en-US" altLang="en-US" dirty="0">
                <a:solidFill>
                  <a:schemeClr val="bg1"/>
                </a:solidFill>
                <a:effectLst>
                  <a:outerShdw blurRad="38100" dist="38100" dir="2700000" algn="tl">
                    <a:srgbClr val="000000">
                      <a:alpha val="43137"/>
                    </a:srgbClr>
                  </a:outerShdw>
                </a:effectLst>
              </a:rPr>
              <a:t>with a credit card or checking account for no </a:t>
            </a:r>
            <a:r>
              <a:rPr lang="en-US" altLang="en-US" dirty="0" smtClean="0">
                <a:solidFill>
                  <a:schemeClr val="bg1"/>
                </a:solidFill>
                <a:effectLst>
                  <a:outerShdw blurRad="38100" dist="38100" dir="2700000" algn="tl">
                    <a:srgbClr val="000000">
                      <a:alpha val="43137"/>
                    </a:srgbClr>
                  </a:outerShdw>
                </a:effectLst>
              </a:rPr>
              <a:t>charge (credit or debit card recommended over a bank account)</a:t>
            </a:r>
          </a:p>
          <a:p>
            <a:pPr eaLnBrk="1" hangingPunct="1">
              <a:buClrTx/>
              <a:buFont typeface="Wingdings" panose="05000000000000000000" pitchFamily="2" charset="2"/>
              <a:buChar char="ü"/>
              <a:defRPr/>
            </a:pPr>
            <a:r>
              <a:rPr lang="en-US" altLang="en-US" dirty="0" smtClean="0">
                <a:solidFill>
                  <a:schemeClr val="bg1"/>
                </a:solidFill>
                <a:effectLst>
                  <a:outerShdw blurRad="38100" dist="38100" dir="2700000" algn="tl">
                    <a:srgbClr val="000000">
                      <a:alpha val="43137"/>
                    </a:srgbClr>
                  </a:outerShdw>
                </a:effectLst>
              </a:rPr>
              <a:t>Manage multiple properties in one account</a:t>
            </a:r>
            <a:endParaRPr lang="en-US" altLang="en-US" dirty="0">
              <a:solidFill>
                <a:schemeClr val="bg1"/>
              </a:solidFill>
              <a:effectLst>
                <a:outerShdw blurRad="38100" dist="38100" dir="2700000" algn="tl">
                  <a:srgbClr val="000000">
                    <a:alpha val="43137"/>
                  </a:srgbClr>
                </a:outerShdw>
              </a:effectLst>
            </a:endParaRPr>
          </a:p>
          <a:p>
            <a:pPr marL="136525" indent="0">
              <a:buNone/>
            </a:pPr>
            <a:endParaRPr lang="en-US" dirty="0" smtClean="0">
              <a:solidFill>
                <a:schemeClr val="bg1"/>
              </a:solidFill>
            </a:endParaRPr>
          </a:p>
        </p:txBody>
      </p:sp>
      <p:sp>
        <p:nvSpPr>
          <p:cNvPr id="4" name="Title 1"/>
          <p:cNvSpPr txBox="1">
            <a:spLocks/>
          </p:cNvSpPr>
          <p:nvPr/>
        </p:nvSpPr>
        <p:spPr>
          <a:xfrm>
            <a:off x="457200" y="274638"/>
            <a:ext cx="8229600" cy="715962"/>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fontAlgn="auto" hangingPunct="1">
              <a:spcAft>
                <a:spcPts val="0"/>
              </a:spcAft>
              <a:defRPr/>
            </a:pPr>
            <a:r>
              <a:rPr lang="en-US" dirty="0" smtClean="0">
                <a:solidFill>
                  <a:schemeClr val="bg1"/>
                </a:solidFill>
                <a:latin typeface="Script MT Bold" pitchFamily="66" charset="0"/>
              </a:rPr>
              <a:t>Pay Online</a:t>
            </a:r>
            <a:endParaRPr lang="en-US" dirty="0"/>
          </a:p>
        </p:txBody>
      </p:sp>
    </p:spTree>
    <p:extLst>
      <p:ext uri="{BB962C8B-B14F-4D97-AF65-F5344CB8AC3E}">
        <p14:creationId xmlns:p14="http://schemas.microsoft.com/office/powerpoint/2010/main" val="2839287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eaLnBrk="1" fontAlgn="auto" hangingPunct="1">
              <a:spcAft>
                <a:spcPts val="0"/>
              </a:spcAft>
              <a:defRPr/>
            </a:pPr>
            <a:r>
              <a:rPr lang="en-US" dirty="0" smtClean="0">
                <a:solidFill>
                  <a:schemeClr val="bg1"/>
                </a:solidFill>
                <a:latin typeface="Script MT Bold" pitchFamily="66" charset="0"/>
              </a:rPr>
              <a:t>How to Pay Online</a:t>
            </a:r>
            <a:endParaRPr lang="en-US" dirty="0"/>
          </a:p>
        </p:txBody>
      </p:sp>
      <p:sp>
        <p:nvSpPr>
          <p:cNvPr id="16" name="Rectangle 3"/>
          <p:cNvSpPr>
            <a:spLocks noGrp="1" noChangeArrowheads="1"/>
          </p:cNvSpPr>
          <p:nvPr>
            <p:ph idx="1"/>
          </p:nvPr>
        </p:nvSpPr>
        <p:spPr>
          <a:xfrm>
            <a:off x="457200" y="914400"/>
            <a:ext cx="8410575" cy="5410200"/>
          </a:xfrm>
        </p:spPr>
        <p:txBody>
          <a:bodyPr/>
          <a:lstStyle/>
          <a:p>
            <a:pPr marL="136525" indent="0" eaLnBrk="1" hangingPunct="1">
              <a:buFont typeface="Wingdings 2" pitchFamily="18" charset="2"/>
              <a:buNone/>
              <a:defRPr/>
            </a:pPr>
            <a:r>
              <a:rPr lang="en-US" altLang="en-US" sz="2400" dirty="0" smtClean="0">
                <a:solidFill>
                  <a:schemeClr val="bg1"/>
                </a:solidFill>
                <a:effectLst>
                  <a:outerShdw blurRad="38100" dist="38100" dir="2700000" algn="tl">
                    <a:srgbClr val="000000">
                      <a:alpha val="43137"/>
                    </a:srgbClr>
                  </a:outerShdw>
                </a:effectLst>
              </a:rPr>
              <a:t>Go to </a:t>
            </a:r>
            <a:r>
              <a:rPr lang="en-US" altLang="en-US" sz="2400" dirty="0" smtClean="0">
                <a:solidFill>
                  <a:schemeClr val="bg1"/>
                </a:solidFill>
                <a:effectLst>
                  <a:outerShdw blurRad="38100" dist="38100" dir="2700000" algn="tl">
                    <a:srgbClr val="000000">
                      <a:alpha val="43137"/>
                    </a:srgbClr>
                  </a:outerShdw>
                </a:effectLst>
                <a:hlinkClick r:id="rId3"/>
              </a:rPr>
              <a:t>www.mililanitown.org</a:t>
            </a:r>
            <a:r>
              <a:rPr lang="en-US" altLang="en-US" sz="2400" dirty="0" smtClean="0">
                <a:solidFill>
                  <a:schemeClr val="bg1"/>
                </a:solidFill>
                <a:effectLst>
                  <a:outerShdw blurRad="38100" dist="38100" dir="2700000" algn="tl">
                    <a:srgbClr val="000000">
                      <a:alpha val="43137"/>
                    </a:srgbClr>
                  </a:outerShdw>
                </a:effectLst>
              </a:rPr>
              <a:t> and click on the Pay Assessments link at the top, click the link on the next page to go to the sign in page</a:t>
            </a:r>
            <a:endParaRPr lang="en-US" altLang="en-US" sz="2000" dirty="0" smtClean="0">
              <a:solidFill>
                <a:schemeClr val="bg1"/>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972" b="67080"/>
          <a:stretch/>
        </p:blipFill>
        <p:spPr bwMode="auto">
          <a:xfrm>
            <a:off x="457200" y="2160285"/>
            <a:ext cx="6673904" cy="181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Up Arrow 5"/>
          <p:cNvSpPr/>
          <p:nvPr/>
        </p:nvSpPr>
        <p:spPr>
          <a:xfrm>
            <a:off x="4800600" y="2665299"/>
            <a:ext cx="394716" cy="403826"/>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2500" y="3714995"/>
            <a:ext cx="5105400" cy="276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Up Arrow 8"/>
          <p:cNvSpPr/>
          <p:nvPr/>
        </p:nvSpPr>
        <p:spPr>
          <a:xfrm rot="16200000">
            <a:off x="7467600" y="5943600"/>
            <a:ext cx="394716" cy="403826"/>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eaLnBrk="1" fontAlgn="auto" hangingPunct="1">
              <a:spcAft>
                <a:spcPts val="0"/>
              </a:spcAft>
              <a:defRPr/>
            </a:pPr>
            <a:r>
              <a:rPr lang="en-US" dirty="0" smtClean="0">
                <a:solidFill>
                  <a:schemeClr val="bg1"/>
                </a:solidFill>
                <a:latin typeface="Script MT Bold" pitchFamily="66" charset="0"/>
              </a:rPr>
              <a:t>How to Pay Online cont.</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17948" y="1069115"/>
            <a:ext cx="259842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Up Arrow 5"/>
          <p:cNvSpPr/>
          <p:nvPr/>
        </p:nvSpPr>
        <p:spPr>
          <a:xfrm>
            <a:off x="5410200" y="2767521"/>
            <a:ext cx="394716" cy="403826"/>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0" name="Rectangle 3"/>
          <p:cNvSpPr txBox="1">
            <a:spLocks noChangeArrowheads="1"/>
          </p:cNvSpPr>
          <p:nvPr/>
        </p:nvSpPr>
        <p:spPr bwMode="auto">
          <a:xfrm>
            <a:off x="457200" y="4876800"/>
            <a:ext cx="457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6525" indent="0" eaLnBrk="1" hangingPunct="1">
              <a:buFont typeface="Wingdings 2" pitchFamily="18" charset="2"/>
              <a:buNone/>
              <a:defRPr/>
            </a:pPr>
            <a:r>
              <a:rPr lang="en-US" altLang="en-US" sz="2400" dirty="0" smtClean="0">
                <a:solidFill>
                  <a:schemeClr val="bg1"/>
                </a:solidFill>
                <a:effectLst>
                  <a:outerShdw blurRad="38100" dist="38100" dir="2700000" algn="tl">
                    <a:srgbClr val="000000">
                      <a:alpha val="43137"/>
                    </a:srgbClr>
                  </a:outerShdw>
                </a:effectLst>
              </a:rPr>
              <a:t>Use the Mililani Town Association app to go to our website to pay assessments.</a:t>
            </a:r>
            <a:endParaRPr lang="en-US" altLang="en-US" sz="2000" dirty="0" smtClean="0">
              <a:solidFill>
                <a:schemeClr val="bg1"/>
              </a:solidFill>
              <a:effectLst>
                <a:outerShdw blurRad="38100" dist="38100" dir="2700000" algn="tl">
                  <a:srgbClr val="000000">
                    <a:alpha val="43137"/>
                  </a:srgbClr>
                </a:outerShdw>
              </a:effectLst>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143665"/>
            <a:ext cx="31813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265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eaLnBrk="1" fontAlgn="auto" hangingPunct="1">
              <a:spcAft>
                <a:spcPts val="0"/>
              </a:spcAft>
              <a:defRPr/>
            </a:pPr>
            <a:r>
              <a:rPr lang="en-US" dirty="0" smtClean="0">
                <a:solidFill>
                  <a:schemeClr val="bg1"/>
                </a:solidFill>
                <a:latin typeface="Script MT Bold" pitchFamily="66" charset="0"/>
              </a:rPr>
              <a:t>How to Pay Online cont.</a:t>
            </a:r>
            <a:endParaRPr lang="en-US" dirty="0"/>
          </a:p>
        </p:txBody>
      </p:sp>
      <p:sp>
        <p:nvSpPr>
          <p:cNvPr id="16" name="Rectangle 3"/>
          <p:cNvSpPr>
            <a:spLocks noGrp="1" noChangeArrowheads="1"/>
          </p:cNvSpPr>
          <p:nvPr>
            <p:ph idx="1"/>
          </p:nvPr>
        </p:nvSpPr>
        <p:spPr>
          <a:xfrm>
            <a:off x="457200" y="914400"/>
            <a:ext cx="8410575" cy="5410200"/>
          </a:xfrm>
        </p:spPr>
        <p:txBody>
          <a:bodyPr/>
          <a:lstStyle/>
          <a:p>
            <a:pPr marL="136525" indent="0" eaLnBrk="1" hangingPunct="1">
              <a:buFont typeface="Wingdings 2" pitchFamily="18" charset="2"/>
              <a:buNone/>
              <a:defRPr/>
            </a:pPr>
            <a:r>
              <a:rPr lang="en-US" altLang="en-US" sz="2200" dirty="0" smtClean="0">
                <a:solidFill>
                  <a:schemeClr val="bg1"/>
                </a:solidFill>
                <a:effectLst>
                  <a:outerShdw blurRad="38100" dist="38100" dir="2700000" algn="tl">
                    <a:srgbClr val="000000">
                      <a:alpha val="43137"/>
                    </a:srgbClr>
                  </a:outerShdw>
                </a:effectLst>
              </a:rPr>
              <a:t>On the quarterly assessments page, click the link to go to the sign in page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7349"/>
            <a:ext cx="5948363" cy="44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Up Arrow 5"/>
          <p:cNvSpPr/>
          <p:nvPr/>
        </p:nvSpPr>
        <p:spPr>
          <a:xfrm rot="16200000">
            <a:off x="6857219" y="5339255"/>
            <a:ext cx="394716" cy="403826"/>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1636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90600"/>
            <a:ext cx="5478461" cy="53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715962"/>
          </a:xfrm>
        </p:spPr>
        <p:txBody>
          <a:bodyPr>
            <a:normAutofit fontScale="90000"/>
          </a:bodyPr>
          <a:lstStyle/>
          <a:p>
            <a:pPr eaLnBrk="1" fontAlgn="auto" hangingPunct="1">
              <a:spcAft>
                <a:spcPts val="0"/>
              </a:spcAft>
              <a:defRPr/>
            </a:pPr>
            <a:r>
              <a:rPr lang="en-US" dirty="0" smtClean="0">
                <a:solidFill>
                  <a:schemeClr val="bg1"/>
                </a:solidFill>
                <a:latin typeface="Script MT Bold" pitchFamily="66" charset="0"/>
              </a:rPr>
              <a:t>How to Pay Online cont.</a:t>
            </a:r>
            <a:endParaRPr lang="en-US" dirty="0"/>
          </a:p>
        </p:txBody>
      </p:sp>
      <p:sp>
        <p:nvSpPr>
          <p:cNvPr id="16" name="Rectangle 3"/>
          <p:cNvSpPr>
            <a:spLocks noGrp="1" noChangeArrowheads="1"/>
          </p:cNvSpPr>
          <p:nvPr>
            <p:ph idx="1"/>
          </p:nvPr>
        </p:nvSpPr>
        <p:spPr>
          <a:xfrm>
            <a:off x="381000" y="2133600"/>
            <a:ext cx="5406230" cy="4343400"/>
          </a:xfrm>
        </p:spPr>
        <p:txBody>
          <a:bodyPr/>
          <a:lstStyle/>
          <a:p>
            <a:pPr eaLnBrk="1" hangingPunct="1">
              <a:buClrTx/>
              <a:buFont typeface="Wingdings" panose="05000000000000000000" pitchFamily="2" charset="2"/>
              <a:buChar char="ü"/>
              <a:defRPr/>
            </a:pPr>
            <a:r>
              <a:rPr lang="en-US" altLang="en-US" sz="2000" dirty="0" smtClean="0">
                <a:solidFill>
                  <a:schemeClr val="bg1"/>
                </a:solidFill>
                <a:effectLst>
                  <a:outerShdw blurRad="38100" dist="38100" dir="2700000" algn="tl">
                    <a:srgbClr val="000000">
                      <a:alpha val="43137"/>
                    </a:srgbClr>
                  </a:outerShdw>
                </a:effectLst>
              </a:rPr>
              <a:t>Click “one-time payment” on the bottom left to make a one-time payment and not retain any credit card information</a:t>
            </a:r>
          </a:p>
          <a:p>
            <a:pPr eaLnBrk="1" hangingPunct="1">
              <a:buClrTx/>
              <a:buFont typeface="Wingdings" panose="05000000000000000000" pitchFamily="2" charset="2"/>
              <a:buChar char="ü"/>
              <a:defRPr/>
            </a:pPr>
            <a:r>
              <a:rPr lang="en-US" altLang="en-US" sz="2000" dirty="0" smtClean="0">
                <a:solidFill>
                  <a:schemeClr val="bg1"/>
                </a:solidFill>
                <a:effectLst>
                  <a:outerShdw blurRad="38100" dist="38100" dir="2700000" algn="tl">
                    <a:srgbClr val="000000">
                      <a:alpha val="43137"/>
                    </a:srgbClr>
                  </a:outerShdw>
                </a:effectLst>
              </a:rPr>
              <a:t>To retain credit card information for future use, new users should set up a profile by clicking “register now”</a:t>
            </a:r>
          </a:p>
          <a:p>
            <a:pPr eaLnBrk="1" hangingPunct="1">
              <a:buClrTx/>
              <a:buFont typeface="Wingdings" panose="05000000000000000000" pitchFamily="2" charset="2"/>
              <a:buChar char="ü"/>
              <a:defRPr/>
            </a:pPr>
            <a:r>
              <a:rPr lang="en-US" altLang="en-US" sz="2000" dirty="0" smtClean="0">
                <a:solidFill>
                  <a:schemeClr val="bg1"/>
                </a:solidFill>
                <a:effectLst>
                  <a:outerShdw blurRad="38100" dist="38100" dir="2700000" algn="tl">
                    <a:srgbClr val="000000">
                      <a:alpha val="43137"/>
                    </a:srgbClr>
                  </a:outerShdw>
                </a:effectLst>
              </a:rPr>
              <a:t>Use your 5-digit account number (no leading zeros) and 10-digit BUR number (no dashes) to make a one-time payment or set up your profile</a:t>
            </a:r>
          </a:p>
          <a:p>
            <a:pPr eaLnBrk="1" hangingPunct="1">
              <a:buClrTx/>
              <a:buFont typeface="Wingdings" panose="05000000000000000000" pitchFamily="2" charset="2"/>
              <a:buChar char="ü"/>
              <a:defRPr/>
            </a:pPr>
            <a:r>
              <a:rPr lang="en-US" altLang="en-US" sz="2000" dirty="0" smtClean="0">
                <a:solidFill>
                  <a:schemeClr val="bg1"/>
                </a:solidFill>
                <a:effectLst>
                  <a:outerShdw blurRad="38100" dist="38100" dir="2700000" algn="tl">
                    <a:srgbClr val="000000">
                      <a:alpha val="43137"/>
                    </a:srgbClr>
                  </a:outerShdw>
                </a:effectLst>
              </a:rPr>
              <a:t>Once registered you may put your username and password </a:t>
            </a:r>
            <a:r>
              <a:rPr lang="en-US" altLang="en-US" sz="2000" smtClean="0">
                <a:solidFill>
                  <a:schemeClr val="bg1"/>
                </a:solidFill>
                <a:effectLst>
                  <a:outerShdw blurRad="38100" dist="38100" dir="2700000" algn="tl">
                    <a:srgbClr val="000000">
                      <a:alpha val="43137"/>
                    </a:srgbClr>
                  </a:outerShdw>
                </a:effectLst>
              </a:rPr>
              <a:t>in the top portion of the sign in page</a:t>
            </a:r>
            <a:endParaRPr lang="en-US" altLang="en-US" sz="20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0399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r>
              <a:rPr lang="en-US" altLang="en-US" dirty="0" smtClean="0">
                <a:solidFill>
                  <a:schemeClr val="bg1"/>
                </a:solidFill>
                <a:latin typeface="Script MT Bold" pitchFamily="66" charset="0"/>
              </a:rPr>
              <a:t>Covenants &amp; Design</a:t>
            </a:r>
            <a:endParaRPr lang="en-US" altLang="en-US" dirty="0">
              <a:solidFill>
                <a:schemeClr val="bg1"/>
              </a:solidFill>
              <a:latin typeface="Script MT Bold" pitchFamily="66" charset="0"/>
            </a:endParaRPr>
          </a:p>
        </p:txBody>
      </p:sp>
      <p:sp>
        <p:nvSpPr>
          <p:cNvPr id="14339" name="Rectangle 3"/>
          <p:cNvSpPr>
            <a:spLocks noGrp="1" noChangeArrowheads="1"/>
          </p:cNvSpPr>
          <p:nvPr>
            <p:ph idx="1"/>
          </p:nvPr>
        </p:nvSpPr>
        <p:spPr>
          <a:xfrm>
            <a:off x="457200" y="1295400"/>
            <a:ext cx="8234363" cy="5257800"/>
          </a:xfrm>
        </p:spPr>
        <p:txBody>
          <a:bodyPr/>
          <a:lstStyle/>
          <a:p>
            <a:pPr eaLnBrk="1" hangingPunct="1">
              <a:buClrTx/>
              <a:buFont typeface="Wingdings" panose="05000000000000000000" pitchFamily="2" charset="2"/>
              <a:buChar char="ü"/>
              <a:defRPr/>
            </a:pPr>
            <a:r>
              <a:rPr lang="en-US" altLang="en-US" dirty="0" smtClean="0">
                <a:solidFill>
                  <a:schemeClr val="bg1"/>
                </a:solidFill>
              </a:rPr>
              <a:t>   </a:t>
            </a:r>
            <a:r>
              <a:rPr lang="en-US" altLang="en-US" dirty="0" smtClean="0">
                <a:solidFill>
                  <a:schemeClr val="bg1"/>
                </a:solidFill>
                <a:effectLst>
                  <a:outerShdw blurRad="38100" dist="38100" dir="2700000" algn="tl">
                    <a:srgbClr val="000000">
                      <a:alpha val="43137"/>
                    </a:srgbClr>
                  </a:outerShdw>
                </a:effectLst>
              </a:rPr>
              <a:t>Enforcement of the Declaration of</a:t>
            </a:r>
          </a:p>
          <a:p>
            <a:pPr marL="136525" indent="0" eaLnBrk="1" hangingPunct="1">
              <a:buFont typeface="Wingdings 2" pitchFamily="18" charset="2"/>
              <a:buNone/>
              <a:defRPr/>
            </a:pPr>
            <a:r>
              <a:rPr lang="en-US" altLang="en-US" dirty="0" smtClean="0">
                <a:solidFill>
                  <a:schemeClr val="bg1"/>
                </a:solidFill>
                <a:effectLst>
                  <a:outerShdw blurRad="38100" dist="38100" dir="2700000" algn="tl">
                    <a:srgbClr val="000000">
                      <a:alpha val="43137"/>
                    </a:srgbClr>
                  </a:outerShdw>
                </a:effectLst>
              </a:rPr>
              <a:t>        Covenants, Conditions &amp; </a:t>
            </a:r>
          </a:p>
          <a:p>
            <a:pPr marL="136525" indent="0" eaLnBrk="1" hangingPunct="1">
              <a:buFont typeface="Wingdings 2" pitchFamily="18" charset="2"/>
              <a:buNone/>
              <a:defRPr/>
            </a:pPr>
            <a:r>
              <a:rPr lang="en-US" altLang="en-US" dirty="0" smtClean="0">
                <a:solidFill>
                  <a:schemeClr val="bg1"/>
                </a:solidFill>
                <a:effectLst>
                  <a:outerShdw blurRad="38100" dist="38100" dir="2700000" algn="tl">
                    <a:srgbClr val="000000">
                      <a:alpha val="43137"/>
                    </a:srgbClr>
                  </a:outerShdw>
                </a:effectLst>
              </a:rPr>
              <a:t>        Restrictions. </a:t>
            </a:r>
          </a:p>
          <a:p>
            <a:pPr eaLnBrk="1" hangingPunct="1">
              <a:buFont typeface="Wingdings" pitchFamily="2" charset="2"/>
              <a:buNone/>
              <a:defRPr/>
            </a:pPr>
            <a:r>
              <a:rPr lang="en-US" altLang="en-US" dirty="0" smtClean="0">
                <a:solidFill>
                  <a:schemeClr val="bg1"/>
                </a:solidFill>
                <a:effectLst>
                  <a:outerShdw blurRad="38100" dist="38100" dir="2700000" algn="tl">
                    <a:srgbClr val="000000">
                      <a:alpha val="43137"/>
                    </a:srgbClr>
                  </a:outerShdw>
                </a:effectLst>
              </a:rPr>
              <a:t>		*Covenants Specialists</a:t>
            </a:r>
          </a:p>
          <a:p>
            <a:pPr eaLnBrk="1" hangingPunct="1">
              <a:buFont typeface="Wingdings" pitchFamily="2" charset="2"/>
              <a:buNone/>
              <a:defRPr/>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	*Covenant Inspectors</a:t>
            </a:r>
          </a:p>
          <a:p>
            <a:pPr eaLnBrk="1" hangingPunct="1">
              <a:buFont typeface="Wingdings" pitchFamily="2" charset="2"/>
              <a:buNone/>
              <a:defRPr/>
            </a:pPr>
            <a:endParaRPr lang="en-US" altLang="en-US" dirty="0" smtClean="0">
              <a:solidFill>
                <a:schemeClr val="bg1"/>
              </a:solidFill>
              <a:effectLst>
                <a:outerShdw blurRad="38100" dist="38100" dir="2700000" algn="tl">
                  <a:srgbClr val="000000">
                    <a:alpha val="43137"/>
                  </a:srgbClr>
                </a:outerShdw>
              </a:effectLst>
            </a:endParaRPr>
          </a:p>
          <a:p>
            <a:pPr eaLnBrk="1" hangingPunct="1">
              <a:buClrTx/>
              <a:buFont typeface="Wingdings" panose="05000000000000000000" pitchFamily="2" charset="2"/>
              <a:buChar char="ü"/>
              <a:defRPr/>
            </a:pPr>
            <a:r>
              <a:rPr lang="en-US" altLang="en-US" dirty="0" smtClean="0">
                <a:solidFill>
                  <a:schemeClr val="bg1"/>
                </a:solidFill>
                <a:effectLst>
                  <a:outerShdw blurRad="38100" dist="38100" dir="2700000" algn="tl">
                    <a:srgbClr val="000000">
                      <a:alpha val="43137"/>
                    </a:srgbClr>
                  </a:outerShdw>
                </a:effectLst>
              </a:rPr>
              <a:t>   The Design Committee </a:t>
            </a:r>
          </a:p>
          <a:p>
            <a:pPr eaLnBrk="1" hangingPunct="1">
              <a:buFont typeface="Wingdings" pitchFamily="2" charset="2"/>
              <a:buNone/>
              <a:defRPr/>
            </a:pPr>
            <a:r>
              <a:rPr lang="en-US" altLang="en-US" dirty="0" smtClean="0">
                <a:solidFill>
                  <a:schemeClr val="bg1"/>
                </a:solidFill>
                <a:effectLst>
                  <a:outerShdw blurRad="38100" dist="38100" dir="2700000" algn="tl">
                    <a:srgbClr val="000000">
                      <a:alpha val="43137"/>
                    </a:srgbClr>
                  </a:outerShdw>
                </a:effectLst>
              </a:rPr>
              <a:t>	   Rules &amp; Guidelines.</a:t>
            </a:r>
          </a:p>
          <a:p>
            <a:pPr eaLnBrk="1" hangingPunct="1">
              <a:buFont typeface="Wingdings" pitchFamily="2" charset="2"/>
              <a:buNone/>
              <a:defRPr/>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	*Design Committee</a:t>
            </a:r>
          </a:p>
          <a:p>
            <a:pPr eaLnBrk="1" hangingPunct="1">
              <a:buFont typeface="Wingdings" pitchFamily="2" charset="2"/>
              <a:buNone/>
              <a:defRPr/>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	*Design Specialists </a:t>
            </a:r>
          </a:p>
          <a:p>
            <a:pPr eaLnBrk="1" hangingPunct="1">
              <a:buFont typeface="Wingdings" pitchFamily="2" charset="2"/>
              <a:buNone/>
              <a:defRPr/>
            </a:pPr>
            <a:endParaRPr lang="en-US" altLang="en-US" dirty="0" smtClean="0">
              <a:solidFill>
                <a:schemeClr val="bg1"/>
              </a:solidFill>
            </a:endParaRPr>
          </a:p>
        </p:txBody>
      </p:sp>
      <p:pic>
        <p:nvPicPr>
          <p:cNvPr id="14340" name="Picture 5" descr="DCCR Cov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21453">
            <a:off x="6770688" y="1428750"/>
            <a:ext cx="1627187" cy="2105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03666">
            <a:off x="5796973" y="4225208"/>
            <a:ext cx="1678734" cy="210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11138"/>
            <a:ext cx="59436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4114800" y="5392010"/>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dirty="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Script MT Bold" pitchFamily="66" charset="0"/>
              </a:rPr>
              <a:t>Mililani Town, Hawaii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392580" y="3175255"/>
            <a:ext cx="2057400" cy="923330"/>
          </a:xfrm>
          <a:prstGeom prst="rect">
            <a:avLst/>
          </a:prstGeom>
        </p:spPr>
        <p:txBody>
          <a:bodyPr wrap="square">
            <a:spAutoFit/>
          </a:bodyPr>
          <a:lstStyle/>
          <a:p>
            <a:pPr algn="ctr"/>
            <a:r>
              <a:rPr lang="en-US" dirty="0" smtClean="0">
                <a:solidFill>
                  <a:schemeClr val="bg1"/>
                </a:solidFill>
                <a:latin typeface="Script MT Bold" panose="03040602040607080904" pitchFamily="66" charset="0"/>
                <a:cs typeface="Arial" panose="020B0604020202020204" pitchFamily="34" charset="0"/>
              </a:rPr>
              <a:t>Deina Hendrickson</a:t>
            </a:r>
          </a:p>
          <a:p>
            <a:pPr algn="ctr"/>
            <a:r>
              <a:rPr lang="en-US" dirty="0" smtClean="0">
                <a:solidFill>
                  <a:schemeClr val="bg1"/>
                </a:solidFill>
                <a:latin typeface="Script MT Bold" panose="03040602040607080904" pitchFamily="66" charset="0"/>
                <a:cs typeface="Arial" panose="020B0604020202020204" pitchFamily="34" charset="0"/>
              </a:rPr>
              <a:t>Covenants/Design Specialist</a:t>
            </a:r>
            <a:endParaRPr lang="en-US" dirty="0">
              <a:solidFill>
                <a:schemeClr val="bg1"/>
              </a:solidFill>
              <a:latin typeface="Script MT Bold" panose="03040602040607080904" pitchFamily="66" charset="0"/>
              <a:cs typeface="Arial" panose="020B0604020202020204" pitchFamily="34" charset="0"/>
            </a:endParaRPr>
          </a:p>
        </p:txBody>
      </p:sp>
      <p:sp>
        <p:nvSpPr>
          <p:cNvPr id="35" name="TextBox 34"/>
          <p:cNvSpPr txBox="1"/>
          <p:nvPr/>
        </p:nvSpPr>
        <p:spPr>
          <a:xfrm>
            <a:off x="1587736" y="6019800"/>
            <a:ext cx="1755353" cy="923330"/>
          </a:xfrm>
          <a:prstGeom prst="rect">
            <a:avLst/>
          </a:prstGeom>
          <a:noFill/>
        </p:spPr>
        <p:txBody>
          <a:bodyPr wrap="none" rtlCol="0">
            <a:spAutoFit/>
          </a:bodyPr>
          <a:lstStyle/>
          <a:p>
            <a:pPr algn="ctr"/>
            <a:r>
              <a:rPr lang="en-US" dirty="0" smtClean="0">
                <a:solidFill>
                  <a:schemeClr val="bg1"/>
                </a:solidFill>
                <a:latin typeface="Script MT Bold" panose="03040602040607080904" pitchFamily="66" charset="0"/>
              </a:rPr>
              <a:t>Janelle Drapesa</a:t>
            </a:r>
          </a:p>
          <a:p>
            <a:pPr algn="ctr"/>
            <a:r>
              <a:rPr lang="en-US" dirty="0" smtClean="0">
                <a:solidFill>
                  <a:schemeClr val="bg1"/>
                </a:solidFill>
                <a:latin typeface="Script MT Bold" panose="03040602040607080904" pitchFamily="66" charset="0"/>
              </a:rPr>
              <a:t>Design Specialist</a:t>
            </a:r>
          </a:p>
          <a:p>
            <a:endParaRPr lang="en-US" dirty="0">
              <a:solidFill>
                <a:schemeClr val="bg1"/>
              </a:solidFill>
              <a:latin typeface="Script MT Bold" panose="03040602040607080904" pitchFamily="66" charset="0"/>
            </a:endParaRPr>
          </a:p>
        </p:txBody>
      </p:sp>
      <p:sp>
        <p:nvSpPr>
          <p:cNvPr id="36" name="TextBox 35"/>
          <p:cNvSpPr txBox="1"/>
          <p:nvPr/>
        </p:nvSpPr>
        <p:spPr>
          <a:xfrm>
            <a:off x="5011697" y="5881300"/>
            <a:ext cx="2497626" cy="1200329"/>
          </a:xfrm>
          <a:prstGeom prst="rect">
            <a:avLst/>
          </a:prstGeom>
          <a:noFill/>
        </p:spPr>
        <p:txBody>
          <a:bodyPr wrap="square" rtlCol="0">
            <a:spAutoFit/>
          </a:bodyPr>
          <a:lstStyle/>
          <a:p>
            <a:pPr algn="ctr"/>
            <a:r>
              <a:rPr lang="en-US" dirty="0">
                <a:solidFill>
                  <a:schemeClr val="bg1"/>
                </a:solidFill>
                <a:latin typeface="Script MT Bold" panose="03040602040607080904" pitchFamily="66" charset="0"/>
              </a:rPr>
              <a:t>Tricia Balmilero</a:t>
            </a:r>
          </a:p>
          <a:p>
            <a:pPr algn="ctr"/>
            <a:r>
              <a:rPr lang="en-US" dirty="0">
                <a:solidFill>
                  <a:schemeClr val="bg1"/>
                </a:solidFill>
                <a:latin typeface="Script MT Bold" panose="03040602040607080904" pitchFamily="66" charset="0"/>
              </a:rPr>
              <a:t>Member Relations Administrative Assistant</a:t>
            </a:r>
          </a:p>
          <a:p>
            <a:endParaRPr lang="en-US" dirty="0">
              <a:solidFill>
                <a:schemeClr val="bg1"/>
              </a:solidFill>
              <a:latin typeface="Script MT Bold" panose="03040602040607080904" pitchFamily="66" charset="0"/>
            </a:endParaRPr>
          </a:p>
        </p:txBody>
      </p:sp>
      <p:sp>
        <p:nvSpPr>
          <p:cNvPr id="2" name="AutoShape 2" descr="Image result for shadow profi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Image result for shadow prof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128" name="Picture 8" descr="Q:\Departments\Member Relations\+Design &amp; Covenants\+INSP PICS\Katherine\Christmas group picture 2015\DSCN71091 - Copy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2253" y="4088521"/>
            <a:ext cx="1028584" cy="149885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9" name="Picture 9" descr="Q:\Departments\Member Relations\+Design &amp; Covenants\+INSP PICS\Katherine\Christmas group picture 2015\DSCN71091 - Copy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426643"/>
            <a:ext cx="1234897" cy="149782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49" name="Picture 5" descr="Z:\My Pictures\2018 0912\Janel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7874" y="4267200"/>
            <a:ext cx="1225367" cy="149248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467564" y="44630"/>
            <a:ext cx="8229600" cy="1143000"/>
          </a:xfrm>
        </p:spPr>
        <p:txBody>
          <a:bodyPr>
            <a:normAutofit/>
          </a:bodyPr>
          <a:lstStyle/>
          <a:p>
            <a:pPr>
              <a:defRPr/>
            </a:pPr>
            <a:r>
              <a:rPr lang="en-US" sz="4800" u="sng" dirty="0" smtClean="0">
                <a:solidFill>
                  <a:schemeClr val="bg1"/>
                </a:solidFill>
                <a:latin typeface="Script MT Bold" panose="03040602040607080904" pitchFamily="66" charset="0"/>
              </a:rPr>
              <a:t>Covenants &amp; Design Team</a:t>
            </a:r>
            <a:endParaRPr lang="en-US" sz="4800" u="sng" dirty="0">
              <a:solidFill>
                <a:schemeClr val="bg1"/>
              </a:solidFill>
              <a:effectLst>
                <a:outerShdw blurRad="38100" dist="38100" dir="2700000" algn="tl">
                  <a:srgbClr val="000000">
                    <a:alpha val="43137"/>
                  </a:srgbClr>
                </a:outerShdw>
              </a:effectLst>
              <a:latin typeface="Script MT Bold" panose="03040602040607080904" pitchFamily="66" charset="0"/>
            </a:endParaRPr>
          </a:p>
        </p:txBody>
      </p:sp>
      <p:pic>
        <p:nvPicPr>
          <p:cNvPr id="11" name="Picture 3" descr="Z:\My Pictures\2018 0912\Kimme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1253706"/>
            <a:ext cx="1077782" cy="149885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2" descr="C:\Users\kcueva\Desktop\DSCN93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164" y="1439583"/>
            <a:ext cx="1147858" cy="149885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750" y="3275896"/>
            <a:ext cx="2040687" cy="646331"/>
          </a:xfrm>
          <a:prstGeom prst="rect">
            <a:avLst/>
          </a:prstGeom>
          <a:noFill/>
        </p:spPr>
        <p:txBody>
          <a:bodyPr wrap="none" rtlCol="0">
            <a:spAutoFit/>
          </a:bodyPr>
          <a:lstStyle/>
          <a:p>
            <a:pPr algn="ctr"/>
            <a:r>
              <a:rPr lang="en-US" dirty="0" smtClean="0">
                <a:solidFill>
                  <a:schemeClr val="bg1"/>
                </a:solidFill>
                <a:latin typeface="Script MT Bold" panose="03040602040607080904" pitchFamily="66" charset="0"/>
              </a:rPr>
              <a:t>Lori Etter</a:t>
            </a:r>
            <a:endParaRPr lang="en-US" dirty="0">
              <a:solidFill>
                <a:schemeClr val="bg1"/>
              </a:solidFill>
              <a:latin typeface="Script MT Bold" panose="03040602040607080904" pitchFamily="66" charset="0"/>
            </a:endParaRPr>
          </a:p>
          <a:p>
            <a:pPr algn="ctr"/>
            <a:r>
              <a:rPr lang="en-US" dirty="0">
                <a:solidFill>
                  <a:schemeClr val="bg1"/>
                </a:solidFill>
                <a:latin typeface="Script MT Bold" panose="03040602040607080904" pitchFamily="66" charset="0"/>
              </a:rPr>
              <a:t>Covenants </a:t>
            </a:r>
            <a:r>
              <a:rPr lang="en-US" dirty="0" smtClean="0">
                <a:solidFill>
                  <a:schemeClr val="bg1"/>
                </a:solidFill>
                <a:latin typeface="Script MT Bold" panose="03040602040607080904" pitchFamily="66" charset="0"/>
              </a:rPr>
              <a:t>Specialist</a:t>
            </a:r>
            <a:endParaRPr lang="en-US" dirty="0">
              <a:solidFill>
                <a:schemeClr val="bg1"/>
              </a:solidFill>
              <a:latin typeface="Script MT Bold" panose="03040602040607080904" pitchFamily="66" charset="0"/>
            </a:endParaRPr>
          </a:p>
        </p:txBody>
      </p:sp>
      <p:sp>
        <p:nvSpPr>
          <p:cNvPr id="15" name="TextBox 14"/>
          <p:cNvSpPr txBox="1"/>
          <p:nvPr/>
        </p:nvSpPr>
        <p:spPr>
          <a:xfrm>
            <a:off x="6681347" y="2998897"/>
            <a:ext cx="2040687" cy="923330"/>
          </a:xfrm>
          <a:prstGeom prst="rect">
            <a:avLst/>
          </a:prstGeom>
          <a:noFill/>
        </p:spPr>
        <p:txBody>
          <a:bodyPr wrap="none" rtlCol="0">
            <a:spAutoFit/>
          </a:bodyPr>
          <a:lstStyle/>
          <a:p>
            <a:pPr algn="ctr"/>
            <a:r>
              <a:rPr lang="en-US" dirty="0" smtClean="0">
                <a:solidFill>
                  <a:schemeClr val="bg1"/>
                </a:solidFill>
                <a:latin typeface="Script MT Bold" panose="03040602040607080904" pitchFamily="66" charset="0"/>
              </a:rPr>
              <a:t>Kimmey Silva</a:t>
            </a:r>
            <a:endParaRPr lang="en-US" dirty="0">
              <a:solidFill>
                <a:schemeClr val="bg1"/>
              </a:solidFill>
              <a:latin typeface="Script MT Bold" panose="03040602040607080904" pitchFamily="66" charset="0"/>
            </a:endParaRPr>
          </a:p>
          <a:p>
            <a:pPr algn="ctr"/>
            <a:r>
              <a:rPr lang="en-US" dirty="0">
                <a:solidFill>
                  <a:schemeClr val="bg1"/>
                </a:solidFill>
                <a:latin typeface="Script MT Bold" panose="03040602040607080904" pitchFamily="66" charset="0"/>
              </a:rPr>
              <a:t>Covenants </a:t>
            </a:r>
            <a:r>
              <a:rPr lang="en-US" dirty="0" smtClean="0">
                <a:solidFill>
                  <a:schemeClr val="bg1"/>
                </a:solidFill>
                <a:latin typeface="Script MT Bold" panose="03040602040607080904" pitchFamily="66" charset="0"/>
              </a:rPr>
              <a:t>Specialist</a:t>
            </a:r>
            <a:endParaRPr lang="en-US" dirty="0">
              <a:solidFill>
                <a:schemeClr val="bg1"/>
              </a:solidFill>
              <a:latin typeface="Script MT Bold" panose="03040602040607080904" pitchFamily="66" charset="0"/>
            </a:endParaRPr>
          </a:p>
          <a:p>
            <a:endParaRPr lang="en-US" dirty="0"/>
          </a:p>
        </p:txBody>
      </p:sp>
    </p:spTree>
    <p:extLst>
      <p:ext uri="{BB962C8B-B14F-4D97-AF65-F5344CB8AC3E}">
        <p14:creationId xmlns:p14="http://schemas.microsoft.com/office/powerpoint/2010/main" val="4134660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bg1"/>
                </a:solidFill>
                <a:effectLst/>
                <a:latin typeface="Script MT Bold" panose="03040602040607080904" pitchFamily="66" charset="0"/>
              </a:rPr>
              <a:t>Common Applications</a:t>
            </a:r>
          </a:p>
        </p:txBody>
      </p:sp>
      <p:pic>
        <p:nvPicPr>
          <p:cNvPr id="6" name="Picture 6" descr="Image result for solar pv pa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84" y="4114800"/>
            <a:ext cx="2390359" cy="15906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334" y="1369313"/>
            <a:ext cx="3390564" cy="253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6096000"/>
            <a:ext cx="8991600" cy="369332"/>
          </a:xfrm>
          <a:prstGeom prst="rect">
            <a:avLst/>
          </a:prstGeom>
        </p:spPr>
        <p:txBody>
          <a:bodyPr wrap="square">
            <a:spAutoFit/>
          </a:bodyPr>
          <a:lstStyle/>
          <a:p>
            <a:r>
              <a:rPr lang="en-US" b="1" dirty="0">
                <a:solidFill>
                  <a:schemeClr val="bg1"/>
                </a:solidFill>
                <a:latin typeface="+mn-lt"/>
              </a:rPr>
              <a:t>Basic Rule of Thumb is anything EXTERIOR will probably need an MTA </a:t>
            </a:r>
            <a:r>
              <a:rPr lang="en-US" b="1" dirty="0" smtClean="0">
                <a:solidFill>
                  <a:schemeClr val="bg1"/>
                </a:solidFill>
                <a:latin typeface="+mn-lt"/>
              </a:rPr>
              <a:t>Approval</a:t>
            </a:r>
            <a:endParaRPr lang="en-US" b="1" dirty="0">
              <a:solidFill>
                <a:schemeClr val="bg1"/>
              </a:solidFill>
              <a:latin typeface="+mn-lt"/>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846" y="1267538"/>
            <a:ext cx="3657186" cy="274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Image result for fencing and ga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799" y="4038599"/>
            <a:ext cx="2057401" cy="20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276724"/>
            <a:ext cx="28956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555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647439288"/>
              </p:ext>
            </p:extLst>
          </p:nvPr>
        </p:nvGraphicFramePr>
        <p:xfrm>
          <a:off x="4648200" y="3505199"/>
          <a:ext cx="4374868" cy="2972220"/>
        </p:xfrm>
        <a:graphic>
          <a:graphicData uri="http://schemas.openxmlformats.org/presentationml/2006/ole">
            <mc:AlternateContent xmlns:mc="http://schemas.openxmlformats.org/markup-compatibility/2006">
              <mc:Choice xmlns:v="urn:schemas-microsoft-com:vml" Requires="v">
                <p:oleObj spid="_x0000_s1690" name="Document" r:id="rId4" imgW="8570571" imgH="5835190" progId="Word.Document.12">
                  <p:embed/>
                </p:oleObj>
              </mc:Choice>
              <mc:Fallback>
                <p:oleObj name="Document" r:id="rId4" imgW="8570571" imgH="5835190" progId="Word.Document.12">
                  <p:embed/>
                  <p:pic>
                    <p:nvPicPr>
                      <p:cNvPr id="0" name=""/>
                      <p:cNvPicPr/>
                      <p:nvPr/>
                    </p:nvPicPr>
                    <p:blipFill>
                      <a:blip r:embed="rId5"/>
                      <a:stretch>
                        <a:fillRect/>
                      </a:stretch>
                    </p:blipFill>
                    <p:spPr>
                      <a:xfrm>
                        <a:off x="4648200" y="3505199"/>
                        <a:ext cx="4374868" cy="2972220"/>
                      </a:xfrm>
                      <a:prstGeom prst="rect">
                        <a:avLst/>
                      </a:prstGeom>
                    </p:spPr>
                  </p:pic>
                </p:oleObj>
              </mc:Fallback>
            </mc:AlternateContent>
          </a:graphicData>
        </a:graphic>
      </p:graphicFrame>
      <p:pic>
        <p:nvPicPr>
          <p:cNvPr id="1028" name="Picture 4" descr="Image result for gray paint samp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32990">
            <a:off x="376285" y="3700290"/>
            <a:ext cx="1245098" cy="208715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solar panel spec broch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solar panel spec broch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4" name="Picture 10" descr="Image result for solar panel spec broch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16436">
            <a:off x="2130449" y="3696138"/>
            <a:ext cx="2060699" cy="26665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0"/>
          <p:cNvGraphicFramePr>
            <a:graphicFrameLocks noChangeAspect="1"/>
          </p:cNvGraphicFramePr>
          <p:nvPr>
            <p:extLst>
              <p:ext uri="{D42A27DB-BD31-4B8C-83A1-F6EECF244321}">
                <p14:modId xmlns:p14="http://schemas.microsoft.com/office/powerpoint/2010/main" val="2734334202"/>
              </p:ext>
            </p:extLst>
          </p:nvPr>
        </p:nvGraphicFramePr>
        <p:xfrm>
          <a:off x="6477000" y="143084"/>
          <a:ext cx="2350681" cy="3042337"/>
        </p:xfrm>
        <a:graphic>
          <a:graphicData uri="http://schemas.openxmlformats.org/presentationml/2006/ole">
            <mc:AlternateContent xmlns:mc="http://schemas.openxmlformats.org/markup-compatibility/2006">
              <mc:Choice xmlns:v="urn:schemas-microsoft-com:vml" Requires="v">
                <p:oleObj spid="_x0000_s1691" name="Document" r:id="rId9" imgW="6872357" imgH="8894491" progId="Word.Document.12">
                  <p:embed/>
                </p:oleObj>
              </mc:Choice>
              <mc:Fallback>
                <p:oleObj name="Document" r:id="rId9" imgW="6872357" imgH="8894491" progId="Word.Document.12">
                  <p:embed/>
                  <p:pic>
                    <p:nvPicPr>
                      <p:cNvPr id="0" name=""/>
                      <p:cNvPicPr/>
                      <p:nvPr/>
                    </p:nvPicPr>
                    <p:blipFill>
                      <a:blip r:embed="rId10"/>
                      <a:stretch>
                        <a:fillRect/>
                      </a:stretch>
                    </p:blipFill>
                    <p:spPr>
                      <a:xfrm>
                        <a:off x="6477000" y="143084"/>
                        <a:ext cx="2350681" cy="304233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783691079"/>
              </p:ext>
            </p:extLst>
          </p:nvPr>
        </p:nvGraphicFramePr>
        <p:xfrm>
          <a:off x="3505200" y="137333"/>
          <a:ext cx="2284797" cy="3040062"/>
        </p:xfrm>
        <a:graphic>
          <a:graphicData uri="http://schemas.openxmlformats.org/presentationml/2006/ole">
            <mc:AlternateContent xmlns:mc="http://schemas.openxmlformats.org/markup-compatibility/2006">
              <mc:Choice xmlns:v="urn:schemas-microsoft-com:vml" Requires="v">
                <p:oleObj spid="_x0000_s1692" name="Document" r:id="rId12" imgW="6872357" imgH="9141751" progId="Word.Document.12">
                  <p:embed/>
                </p:oleObj>
              </mc:Choice>
              <mc:Fallback>
                <p:oleObj name="Document" r:id="rId12" imgW="6872357" imgH="9141751" progId="Word.Document.12">
                  <p:embed/>
                  <p:pic>
                    <p:nvPicPr>
                      <p:cNvPr id="0" name=""/>
                      <p:cNvPicPr/>
                      <p:nvPr/>
                    </p:nvPicPr>
                    <p:blipFill>
                      <a:blip r:embed="rId13"/>
                      <a:stretch>
                        <a:fillRect/>
                      </a:stretch>
                    </p:blipFill>
                    <p:spPr>
                      <a:xfrm>
                        <a:off x="3505200" y="137333"/>
                        <a:ext cx="2284797" cy="3040062"/>
                      </a:xfrm>
                      <a:prstGeom prst="rect">
                        <a:avLst/>
                      </a:prstGeom>
                    </p:spPr>
                  </p:pic>
                </p:oleObj>
              </mc:Fallback>
            </mc:AlternateContent>
          </a:graphicData>
        </a:graphic>
      </p:graphicFrame>
      <p:pic>
        <p:nvPicPr>
          <p:cNvPr id="13"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7204" y="152078"/>
            <a:ext cx="2479796" cy="311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251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943"/>
            <a:ext cx="8077200" cy="1066800"/>
          </a:xfrm>
        </p:spPr>
        <p:txBody>
          <a:bodyPr>
            <a:normAutofit fontScale="90000"/>
          </a:bodyPr>
          <a:lstStyle/>
          <a:p>
            <a:pPr>
              <a:defRPr/>
            </a:pPr>
            <a:r>
              <a:rPr lang="en-US" dirty="0" smtClean="0">
                <a:solidFill>
                  <a:schemeClr val="bg1"/>
                </a:solidFill>
                <a:latin typeface="Script MT Bold" panose="03040602040607080904" pitchFamily="66" charset="0"/>
              </a:rPr>
              <a:t>Covenants Monthly Map</a:t>
            </a:r>
            <a:br>
              <a:rPr lang="en-US" dirty="0" smtClean="0">
                <a:solidFill>
                  <a:schemeClr val="bg1"/>
                </a:solidFill>
                <a:latin typeface="Script MT Bold" panose="03040602040607080904" pitchFamily="66" charset="0"/>
              </a:rPr>
            </a:br>
            <a:r>
              <a:rPr lang="en-US" sz="2800" b="0" dirty="0" smtClean="0">
                <a:solidFill>
                  <a:schemeClr val="bg1"/>
                </a:solidFill>
                <a:effectLst>
                  <a:outerShdw blurRad="38100" dist="38100" dir="2700000" algn="tl">
                    <a:srgbClr val="000000">
                      <a:alpha val="43137"/>
                    </a:srgbClr>
                  </a:outerShdw>
                </a:effectLst>
                <a:latin typeface="Book Antiqua" panose="02040602050305030304" pitchFamily="18" charset="0"/>
              </a:rPr>
              <a:t>Published in the MTA Newsletter monthly</a:t>
            </a:r>
            <a:endParaRPr lang="en-US" dirty="0">
              <a:solidFill>
                <a:schemeClr val="bg1"/>
              </a:solidFill>
              <a:effectLst>
                <a:outerShdw blurRad="38100" dist="38100" dir="2700000" algn="tl">
                  <a:srgbClr val="000000">
                    <a:alpha val="43137"/>
                  </a:srgbClr>
                </a:outerShdw>
              </a:effectLst>
              <a:latin typeface="Script MT Bold" panose="03040602040607080904" pitchFamily="66" charset="0"/>
            </a:endParaRPr>
          </a:p>
        </p:txBody>
      </p:sp>
      <p:pic>
        <p:nvPicPr>
          <p:cNvPr id="1536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95400" y="990600"/>
            <a:ext cx="6420775" cy="5018088"/>
          </a:xfrm>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93" t="24303" r="4670" b="10586"/>
          <a:stretch/>
        </p:blipFill>
        <p:spPr bwMode="auto">
          <a:xfrm>
            <a:off x="152400" y="5634628"/>
            <a:ext cx="1874661" cy="1106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2" descr="\\fs01\users\arussell\Annual Meetings\Annual Meeting 2013\PowerPoint\covenants.jpg"/>
          <p:cNvPicPr>
            <a:picLocks noChangeAspect="1" noChangeArrowheads="1"/>
          </p:cNvPicPr>
          <p:nvPr/>
        </p:nvPicPr>
        <p:blipFill rotWithShape="1">
          <a:blip r:embed="rId4">
            <a:extLst>
              <a:ext uri="{28A0092B-C50C-407E-A947-70E740481C1C}">
                <a14:useLocalDpi xmlns:a14="http://schemas.microsoft.com/office/drawing/2010/main" val="0"/>
              </a:ext>
            </a:extLst>
          </a:blip>
          <a:srcRect l="3100" t="61204" r="53470" b="9125"/>
          <a:stretch/>
        </p:blipFill>
        <p:spPr bwMode="auto">
          <a:xfrm>
            <a:off x="3214778" y="5649005"/>
            <a:ext cx="2133600" cy="1093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93" t="24303" r="4670" b="10586"/>
          <a:stretch/>
        </p:blipFill>
        <p:spPr bwMode="auto">
          <a:xfrm>
            <a:off x="7238999" y="5649005"/>
            <a:ext cx="1811547" cy="1069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381000"/>
            <a:ext cx="4891083" cy="830997"/>
          </a:xfrm>
          <a:prstGeom prst="rect">
            <a:avLst/>
          </a:prstGeom>
        </p:spPr>
        <p:txBody>
          <a:bodyPr wrap="none">
            <a:spAutoFit/>
          </a:bodyPr>
          <a:lstStyle/>
          <a:p>
            <a:r>
              <a:rPr lang="en-US" sz="4800" dirty="0">
                <a:solidFill>
                  <a:schemeClr val="bg1"/>
                </a:solidFill>
                <a:latin typeface="Script MT Bold" panose="03040602040607080904" pitchFamily="66" charset="0"/>
              </a:rPr>
              <a:t>Common Violations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86421"/>
            <a:ext cx="2895600" cy="194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Image result for messy y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29271"/>
            <a:ext cx="2879642" cy="20833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clutter car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038600"/>
            <a:ext cx="3247802" cy="20785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clutter carpo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4114800"/>
            <a:ext cx="2917323" cy="20785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5800" y="3405541"/>
            <a:ext cx="21336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latin typeface="Script MT Bold" panose="03040602040607080904" pitchFamily="66" charset="0"/>
              </a:rPr>
              <a:t>Overgrown Yards</a:t>
            </a:r>
            <a:endParaRPr lang="en-US" dirty="0">
              <a:latin typeface="Script MT Bold" panose="03040602040607080904" pitchFamily="66" charset="0"/>
            </a:endParaRPr>
          </a:p>
        </p:txBody>
      </p:sp>
      <p:sp>
        <p:nvSpPr>
          <p:cNvPr id="8" name="TextBox 7"/>
          <p:cNvSpPr txBox="1"/>
          <p:nvPr/>
        </p:nvSpPr>
        <p:spPr>
          <a:xfrm>
            <a:off x="5723270" y="3405541"/>
            <a:ext cx="1905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chemeClr val="bg1"/>
                </a:solidFill>
                <a:latin typeface="Script MT Bold" panose="03040602040607080904" pitchFamily="66" charset="0"/>
              </a:rPr>
              <a:t>Yard Storage</a:t>
            </a:r>
            <a:endParaRPr lang="en-US" dirty="0">
              <a:solidFill>
                <a:schemeClr val="bg1"/>
              </a:solidFill>
              <a:latin typeface="Script MT Bold" panose="03040602040607080904" pitchFamily="66" charset="0"/>
            </a:endParaRPr>
          </a:p>
        </p:txBody>
      </p:sp>
      <p:sp>
        <p:nvSpPr>
          <p:cNvPr id="9" name="TextBox 8"/>
          <p:cNvSpPr txBox="1"/>
          <p:nvPr/>
        </p:nvSpPr>
        <p:spPr>
          <a:xfrm>
            <a:off x="1066800" y="6172200"/>
            <a:ext cx="1905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latin typeface="Script MT Bold" panose="03040602040607080904" pitchFamily="66" charset="0"/>
              </a:rPr>
              <a:t>Disabled Vehicle</a:t>
            </a:r>
            <a:endParaRPr lang="en-US" dirty="0">
              <a:latin typeface="Script MT Bold" panose="03040602040607080904" pitchFamily="66" charset="0"/>
            </a:endParaRPr>
          </a:p>
        </p:txBody>
      </p:sp>
      <p:sp>
        <p:nvSpPr>
          <p:cNvPr id="10" name="TextBox 9"/>
          <p:cNvSpPr txBox="1"/>
          <p:nvPr/>
        </p:nvSpPr>
        <p:spPr>
          <a:xfrm>
            <a:off x="5916361" y="6221968"/>
            <a:ext cx="1905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latin typeface="Script MT Bold" panose="03040602040607080904" pitchFamily="66" charset="0"/>
              </a:rPr>
              <a:t>Carport Storage</a:t>
            </a:r>
            <a:endParaRPr lang="en-US" dirty="0">
              <a:latin typeface="Script MT Bold" panose="03040602040607080904" pitchFamily="66" charset="0"/>
            </a:endParaRPr>
          </a:p>
        </p:txBody>
      </p:sp>
    </p:spTree>
    <p:extLst>
      <p:ext uri="{BB962C8B-B14F-4D97-AF65-F5344CB8AC3E}">
        <p14:creationId xmlns:p14="http://schemas.microsoft.com/office/powerpoint/2010/main" val="17377905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296498166"/>
              </p:ext>
            </p:extLst>
          </p:nvPr>
        </p:nvGraphicFramePr>
        <p:xfrm>
          <a:off x="155575" y="312738"/>
          <a:ext cx="3775601" cy="5105936"/>
        </p:xfrm>
        <a:graphic>
          <a:graphicData uri="http://schemas.openxmlformats.org/presentationml/2006/ole">
            <mc:AlternateContent xmlns:mc="http://schemas.openxmlformats.org/markup-compatibility/2006">
              <mc:Choice xmlns:v="urn:schemas-microsoft-com:vml" Requires="v">
                <p:oleObj spid="_x0000_s2082" name="Document" r:id="rId4" imgW="6872357" imgH="9294353" progId="Word.Document.12">
                  <p:embed/>
                </p:oleObj>
              </mc:Choice>
              <mc:Fallback>
                <p:oleObj name="Document" r:id="rId4" imgW="6872357" imgH="9294353" progId="Word.Document.12">
                  <p:embed/>
                  <p:pic>
                    <p:nvPicPr>
                      <p:cNvPr id="0" name=""/>
                      <p:cNvPicPr/>
                      <p:nvPr/>
                    </p:nvPicPr>
                    <p:blipFill>
                      <a:blip r:embed="rId5"/>
                      <a:stretch>
                        <a:fillRect/>
                      </a:stretch>
                    </p:blipFill>
                    <p:spPr>
                      <a:xfrm>
                        <a:off x="155575" y="312738"/>
                        <a:ext cx="3775601" cy="5105936"/>
                      </a:xfrm>
                      <a:prstGeom prst="rect">
                        <a:avLst/>
                      </a:prstGeom>
                    </p:spPr>
                  </p:pic>
                </p:oleObj>
              </mc:Fallback>
            </mc:AlternateContent>
          </a:graphicData>
        </a:graphic>
      </p:graphicFrame>
      <p:sp>
        <p:nvSpPr>
          <p:cNvPr id="6" name="AutoShape 5" descr="Image result for person angry pi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7" descr="Image result for person angry pi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9" descr="Image result for person angry pi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11" descr="Image result for person angry pictur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10" name="Picture 14" descr="C:\Users\kcueva\Desktop\img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622368"/>
            <a:ext cx="1941867" cy="2076098"/>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C:\Users\kcueva\Desktop\imgr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3019" y="685800"/>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C:\Users\kcueva\Desktop\imag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3408" y="617538"/>
            <a:ext cx="2049462" cy="204946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C:\Users\kcueva\Desktop\imgre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1773" y="3644273"/>
            <a:ext cx="2552700" cy="1790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838" y="5417335"/>
            <a:ext cx="3518912" cy="369332"/>
          </a:xfrm>
          <a:prstGeom prst="rect">
            <a:avLst/>
          </a:prstGeom>
          <a:noFill/>
        </p:spPr>
        <p:txBody>
          <a:bodyPr wrap="none" rtlCol="0">
            <a:spAutoFit/>
          </a:bodyPr>
          <a:lstStyle/>
          <a:p>
            <a:r>
              <a:rPr lang="en-US" b="1" i="1" dirty="0" smtClean="0">
                <a:solidFill>
                  <a:schemeClr val="bg1"/>
                </a:solidFill>
              </a:rPr>
              <a:t>So when you receive a letter…</a:t>
            </a:r>
            <a:endParaRPr lang="en-US" b="1" i="1" dirty="0">
              <a:solidFill>
                <a:schemeClr val="bg1"/>
              </a:solidFill>
            </a:endParaRPr>
          </a:p>
        </p:txBody>
      </p:sp>
      <p:sp>
        <p:nvSpPr>
          <p:cNvPr id="4" name="TextBox 3"/>
          <p:cNvSpPr txBox="1"/>
          <p:nvPr/>
        </p:nvSpPr>
        <p:spPr>
          <a:xfrm>
            <a:off x="4193408" y="2826603"/>
            <a:ext cx="4925387" cy="646331"/>
          </a:xfrm>
          <a:prstGeom prst="rect">
            <a:avLst/>
          </a:prstGeom>
          <a:noFill/>
        </p:spPr>
        <p:txBody>
          <a:bodyPr wrap="none" rtlCol="0">
            <a:spAutoFit/>
          </a:bodyPr>
          <a:lstStyle/>
          <a:p>
            <a:r>
              <a:rPr lang="en-US" b="1" i="1" dirty="0" smtClean="0">
                <a:solidFill>
                  <a:schemeClr val="bg1"/>
                </a:solidFill>
              </a:rPr>
              <a:t>We know it is natural to get angry and want</a:t>
            </a:r>
          </a:p>
          <a:p>
            <a:r>
              <a:rPr lang="en-US" b="1" i="1" dirty="0" smtClean="0">
                <a:solidFill>
                  <a:schemeClr val="bg1"/>
                </a:solidFill>
              </a:rPr>
              <a:t>to yell at us…</a:t>
            </a:r>
            <a:endParaRPr lang="en-US" b="1" i="1" dirty="0">
              <a:solidFill>
                <a:schemeClr val="bg1"/>
              </a:solidFill>
            </a:endParaRPr>
          </a:p>
        </p:txBody>
      </p:sp>
      <p:sp>
        <p:nvSpPr>
          <p:cNvPr id="11" name="TextBox 10"/>
          <p:cNvSpPr txBox="1"/>
          <p:nvPr/>
        </p:nvSpPr>
        <p:spPr>
          <a:xfrm>
            <a:off x="3887258" y="5786667"/>
            <a:ext cx="4937215" cy="646331"/>
          </a:xfrm>
          <a:prstGeom prst="rect">
            <a:avLst/>
          </a:prstGeom>
          <a:noFill/>
        </p:spPr>
        <p:txBody>
          <a:bodyPr wrap="square" rtlCol="0">
            <a:spAutoFit/>
          </a:bodyPr>
          <a:lstStyle/>
          <a:p>
            <a:r>
              <a:rPr lang="en-US" b="1" i="1" dirty="0" smtClean="0">
                <a:solidFill>
                  <a:schemeClr val="bg1"/>
                </a:solidFill>
              </a:rPr>
              <a:t>But we promise we will work with you and help you through the process.</a:t>
            </a:r>
            <a:endParaRPr lang="en-US" b="1" i="1" dirty="0">
              <a:solidFill>
                <a:schemeClr val="bg1"/>
              </a:solidFill>
            </a:endParaRPr>
          </a:p>
        </p:txBody>
      </p:sp>
    </p:spTree>
    <p:extLst>
      <p:ext uri="{BB962C8B-B14F-4D97-AF65-F5344CB8AC3E}">
        <p14:creationId xmlns:p14="http://schemas.microsoft.com/office/powerpoint/2010/main" val="2939842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latin typeface="Script MT Bold" panose="03040602040607080904" pitchFamily="66" charset="0"/>
              </a:rPr>
              <a:t>Yard of the Quarter</a:t>
            </a:r>
            <a:endParaRPr lang="en-US" dirty="0">
              <a:solidFill>
                <a:schemeClr val="bg1"/>
              </a:solidFill>
              <a:latin typeface="Script MT Bold" panose="03040602040607080904" pitchFamily="66" charset="0"/>
            </a:endParaRPr>
          </a:p>
        </p:txBody>
      </p:sp>
      <p:sp>
        <p:nvSpPr>
          <p:cNvPr id="3" name="Content Placeholder 2"/>
          <p:cNvSpPr>
            <a:spLocks noGrp="1"/>
          </p:cNvSpPr>
          <p:nvPr>
            <p:ph idx="1"/>
          </p:nvPr>
        </p:nvSpPr>
        <p:spPr/>
        <p:txBody>
          <a:bodyPr/>
          <a:lstStyle/>
          <a:p>
            <a:pPr algn="ct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Selected by Covenants quarterly and voted on by a special panel of judges</a:t>
            </a:r>
          </a:p>
          <a:p>
            <a:pPr algn="ct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All nominated properties are shown in our newsletter and on our website</a:t>
            </a:r>
          </a:p>
          <a:p>
            <a:pPr algn="ct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Winner receives a cash prize from the sponsor company </a:t>
            </a:r>
          </a:p>
          <a:p>
            <a:pP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Winner is featured in our MTA</a:t>
            </a:r>
          </a:p>
          <a:p>
            <a:pPr marL="136525" indent="0" eaLnBrk="1" hangingPunct="1">
              <a:buFont typeface="Wingdings 2" pitchFamily="18" charset="2"/>
              <a:buNone/>
              <a:defRPr/>
            </a:pPr>
            <a:r>
              <a:rPr lang="en-US" altLang="en-US" sz="2400" dirty="0" smtClean="0">
                <a:solidFill>
                  <a:schemeClr val="bg1"/>
                </a:solidFill>
                <a:effectLst>
                  <a:outerShdw blurRad="38100" dist="38100" dir="2700000" algn="tl">
                    <a:srgbClr val="000000">
                      <a:alpha val="43137"/>
                    </a:srgbClr>
                  </a:outerShdw>
                </a:effectLst>
              </a:rPr>
              <a:t>      Newsletter and Website  </a:t>
            </a:r>
          </a:p>
          <a:p>
            <a:pPr>
              <a:defRPr/>
            </a:pP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4566" y="4890476"/>
            <a:ext cx="3026979" cy="191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558" y="3886200"/>
            <a:ext cx="345791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59" y="3962400"/>
            <a:ext cx="5867400" cy="2585323"/>
          </a:xfrm>
          <a:prstGeom prst="rect">
            <a:avLst/>
          </a:prstGeom>
          <a:noFill/>
        </p:spPr>
        <p:txBody>
          <a:bodyPr wrap="square" rtlCol="0">
            <a:spAutoFit/>
          </a:bodyPr>
          <a:lstStyle/>
          <a:p>
            <a:r>
              <a:rPr lang="en-US" dirty="0" smtClean="0">
                <a:solidFill>
                  <a:schemeClr val="bg1"/>
                </a:solidFill>
              </a:rPr>
              <a:t>*To review our documents go to </a:t>
            </a:r>
            <a:r>
              <a:rPr lang="en-US" dirty="0" smtClean="0">
                <a:solidFill>
                  <a:schemeClr val="bg1"/>
                </a:solidFill>
                <a:hlinkClick r:id="rId2"/>
              </a:rPr>
              <a:t>www.mililanitown.org</a:t>
            </a:r>
            <a:r>
              <a:rPr lang="en-US" dirty="0" smtClean="0">
                <a:solidFill>
                  <a:schemeClr val="bg1"/>
                </a:solidFill>
              </a:rPr>
              <a:t> under the For Residents tab and Rules and Covenants.</a:t>
            </a:r>
          </a:p>
          <a:p>
            <a:endParaRPr lang="en-US" dirty="0">
              <a:solidFill>
                <a:schemeClr val="bg1"/>
              </a:solidFill>
            </a:endParaRPr>
          </a:p>
          <a:p>
            <a:r>
              <a:rPr lang="en-US" dirty="0" smtClean="0">
                <a:solidFill>
                  <a:schemeClr val="bg1"/>
                </a:solidFill>
              </a:rPr>
              <a:t>*To send an email directly to any departments of the Association, go to the Contact tab and click the email address and you can send it directly to them.  Or you can go to the About Us tab and under the Management Team selection,  you can get our direct phone numbers and email addresses to contact when you are ready.</a:t>
            </a:r>
            <a:endParaRPr lang="en-US" dirty="0">
              <a:solidFill>
                <a:schemeClr val="bg1"/>
              </a:solidFill>
            </a:endParaRPr>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39" r="16408"/>
          <a:stretch/>
        </p:blipFill>
        <p:spPr bwMode="auto">
          <a:xfrm>
            <a:off x="142336" y="138474"/>
            <a:ext cx="4582064" cy="3316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69" r="6008" b="10035"/>
          <a:stretch/>
        </p:blipFill>
        <p:spPr bwMode="auto">
          <a:xfrm>
            <a:off x="5867400" y="3218131"/>
            <a:ext cx="2774511" cy="3511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841"/>
          <a:stretch/>
        </p:blipFill>
        <p:spPr bwMode="auto">
          <a:xfrm>
            <a:off x="4876800" y="138474"/>
            <a:ext cx="4026498" cy="285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553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6006" y="0"/>
            <a:ext cx="2811988" cy="661720"/>
          </a:xfrm>
          <a:prstGeom prst="rect">
            <a:avLst/>
          </a:prstGeom>
        </p:spPr>
        <p:txBody>
          <a:bodyPr wrap="none">
            <a:spAutoFit/>
          </a:bodyPr>
          <a:lstStyle/>
          <a:p>
            <a:r>
              <a:rPr lang="en-US" altLang="en-US" sz="3700" dirty="0">
                <a:solidFill>
                  <a:schemeClr val="bg1"/>
                </a:solidFill>
                <a:latin typeface="Script MT Bold" pitchFamily="66" charset="0"/>
              </a:rPr>
              <a:t>Common Area</a:t>
            </a:r>
            <a:endParaRPr lang="en-US" sz="3700" dirty="0"/>
          </a:p>
        </p:txBody>
      </p:sp>
      <p:sp>
        <p:nvSpPr>
          <p:cNvPr id="3" name="Rectangle 2"/>
          <p:cNvSpPr/>
          <p:nvPr/>
        </p:nvSpPr>
        <p:spPr>
          <a:xfrm>
            <a:off x="3825645" y="609600"/>
            <a:ext cx="1492716" cy="369332"/>
          </a:xfrm>
          <a:prstGeom prst="rect">
            <a:avLst/>
          </a:prstGeom>
        </p:spPr>
        <p:txBody>
          <a:bodyPr wrap="none">
            <a:spAutoFit/>
          </a:bodyPr>
          <a:lstStyle/>
          <a:p>
            <a:pPr algn="ctr"/>
            <a:r>
              <a:rPr lang="en-US" u="sng" dirty="0">
                <a:solidFill>
                  <a:schemeClr val="bg1"/>
                </a:solidFill>
              </a:rPr>
              <a:t>L</a:t>
            </a:r>
            <a:r>
              <a:rPr lang="en-US" u="sng" dirty="0" smtClean="0">
                <a:solidFill>
                  <a:schemeClr val="bg1"/>
                </a:solidFill>
              </a:rPr>
              <a:t>andscaping</a:t>
            </a:r>
            <a:endParaRPr lang="en-US" u="sng"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066800"/>
            <a:ext cx="3657600" cy="2743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066800"/>
            <a:ext cx="3657600" cy="2743200"/>
          </a:xfrm>
          <a:prstGeom prst="rect">
            <a:avLst/>
          </a:prstGeom>
        </p:spPr>
      </p:pic>
      <p:pic>
        <p:nvPicPr>
          <p:cNvPr id="5122" name="Picture 2" descr="\\Client\Z$\dbarbadillo\Image download\2017-02-28\0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30400" y="-109728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2743200" y="3886200"/>
            <a:ext cx="3672714" cy="2743200"/>
          </a:xfrm>
          <a:prstGeom prst="rect">
            <a:avLst/>
          </a:prstGeom>
        </p:spPr>
      </p:pic>
    </p:spTree>
    <p:extLst>
      <p:ext uri="{BB962C8B-B14F-4D97-AF65-F5344CB8AC3E}">
        <p14:creationId xmlns:p14="http://schemas.microsoft.com/office/powerpoint/2010/main" val="30393127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38200" y="76200"/>
            <a:ext cx="7467600" cy="563562"/>
          </a:xfrm>
        </p:spPr>
        <p:txBody>
          <a:bodyPr>
            <a:normAutofit fontScale="90000"/>
          </a:bodyPr>
          <a:lstStyle/>
          <a:p>
            <a:pPr eaLnBrk="1" fontAlgn="auto" hangingPunct="1">
              <a:spcAft>
                <a:spcPts val="0"/>
              </a:spcAft>
              <a:defRPr/>
            </a:pPr>
            <a:r>
              <a:rPr lang="en-US" altLang="en-US" dirty="0">
                <a:solidFill>
                  <a:schemeClr val="bg1"/>
                </a:solidFill>
                <a:latin typeface="Script MT Bold" pitchFamily="66" charset="0"/>
              </a:rPr>
              <a:t> </a:t>
            </a:r>
            <a:r>
              <a:rPr lang="en-US" altLang="en-US" dirty="0" smtClean="0">
                <a:solidFill>
                  <a:schemeClr val="bg1"/>
                </a:solidFill>
                <a:latin typeface="Script MT Bold" pitchFamily="66" charset="0"/>
              </a:rPr>
              <a:t>Common Area</a:t>
            </a:r>
            <a:endParaRPr lang="en-US" altLang="en-US" dirty="0">
              <a:solidFill>
                <a:schemeClr val="bg1"/>
              </a:solidFill>
              <a:latin typeface="Script MT Bold" pitchFamily="66" charset="0"/>
            </a:endParaRPr>
          </a:p>
        </p:txBody>
      </p:sp>
      <p:sp>
        <p:nvSpPr>
          <p:cNvPr id="17415" name="AutoShape 10" descr="data:image/png;base64,iVBORw0KGgoAAAANSUhEUgAAAQUAAADBCAMAAADxRlW1AAACE1BMVEX8/vz8AgQAAADUEhT/////AgREQpykAgQAAAQAAgScnkTA/vwEAgT8nkSFg7yho0Y0MgSCgLyEgoR/fbyUkjR0crzM/vzZEhTD//+pAgQ3NQSMbgygAgTE5uTS/vykpaRWAgTUs7WxDxH/pUfExsTqaWrf/vwwLgQdHB3s/vyCAgReXymVl0Hy/vxBQh2Ihv/w8vDBAgTcmpzxAgQODQRyczLdAgQvLxWJizzsTUt+fze/wb9naC3GERMnJQRYWSe2AgQfHQSTAgRVU6aUlZRTUVPcgoT8c3NnZbP87uwlJRHkAgTib27hExXf4d96CwwvAgT0MzUWFQQvLXCjZiz8a2qYmZjIxufJy5QeAgQmAAAyJwY/PZF3XQosK2VTQQg9PT1xlZRmAgT8g4LRv796AgRzdHO9WwTI29liYmJHAgT8ysg0FxhtRB6EaAs6OhrcjI5tVgr/igT8oqGWysmioM4oKCgYFyGGVCW0tHEzMkg8BgfQgjjGWVk9JhF1c6dTUXWIPT1kY79SJSU/PXwkIzIWFDDYpadAV1fwQUFzm5qWXilnZaGqrGD81dP8k5JXdnZrMwTJaAT8tbSgURCOvrwhIEs4NpWkSkkSEShOKATdcgRMIiNMZWR3OQSoUAGGVlUiPDsFAC/dfSobF3EAHBxBMjJLSmqeHyHXKy0vHQ6xmZi+dzPDQD5FRHkgHmacnXDiZUdOAAAgAElEQVR4nOWdi0MT17b/YTsDM3EkECwxGptcTAsNlMJNgDS8AxwVyqOh0oJaMS14oa30oVjFij1ia6229qG39py213t/vd7jr7fn9yf+vmvtPZNJgPAQ+tznWELEMPsz6/Fda++ZKSr6/Q5t2CdEX2hY037tI/kVhzYjxMOHl4SYGf7zYtBm7l+tqKyovEUc/qwYNJ8oq6ioKHv5/PmrF/60GHxiiSCUvYxRdlXM/NrHs3NDU2OVv4mIqzCFyvMv86i8KiJ/PGtQU4/4eLTRG7l/PyyuV1SWISpUnicQ52+JP1SElCd/uK9v/IFwDV8ohwNMYamyrIxM4TzGy+eXRJ9WwHR+P0POoC0UupFKdes0uk0LwzQwBOWB7PS0qQsEoYxyRCXZwpKYArtQqD8UCv1erUKe/1CbT1ipFANo6g5LI7BMKzoyMm3R6+z0tKlLFeQRZZVsDhQe+4dnbcNp/N2ZAwNobIvM/igWpwN6MRFompwgJ6CB2VvVQ37/rl0dGRcGUIAhUFyANyBZVl4Qlrj+8CqoVCJv+n5P5sAWEIksTP0owpmmGAi0+JtGF4VYmOlrbJR86AyPAMKuXf6OSRGx/yVsgdyh4vz5SoJwFdRukWnAMsoqrorfSayUPtDWP2sKkQm3tMAEWgbD5AWzs8PDjU6Mw9e+BRvDrlFbFpAtVFCmhFu8DBgKQhknjJd/Jxi0ouHG0CzKADGaafHreiwWzcDgf5yaGR5eEeW1Rtsadu2ylCzQpq5zbCyDMQAG/GGJvi87L0HgjdnfNAXMsLGojwPZ5ERTk64XFzdF8c2PP/ZFhtdQSI2WbQ1RdZK1KShH8oCK87CEJSEQLBETyENYRJUZC79ZY+BM2NdPBMzJJs6GgdQofRtqayyQ6LMYhqJiQVK4VMknn30CkXEJFkFmwOrhZbKO3yQFjgPjPiYQDjQRgVQpfTcTWsME3P+4sVaMDBGGjgnyCS1iVJJeoD8VFdcFCUlKnJWVUlNXlv0GKdAsIyH2AnMk1cJyYI6+6+srZALuT+gTIuhXEbIRkeLqEtkC/b9sCaZwi0yhUiYJYKhcsn5jFFgOhJjAYjQAAoMcB0SfjyXvRj+lX1gddmiIiIeVt2RYwP9IKSgIVGeXUa58+FuKjmwEvoVaTDo8QoKgxZ9BHJiZGW7cpL7ThhdEZsjGIJaWadYVNC5RVKiU354/X1FJUeGhqP2NmAJLnrYpioWTmdQg0mFLYI7kQOP6cWC1jxsX5rTMl0JcvXWLegsEgfzhAjsDM6l4+XwF5MJvAwKXBbNTZPnhuZaYHhtMha0bN3zDWyIgPxJxhX2iQ1iVy4wAM0eSJFMgj6ggHQX1sATraPz1IZARzJAkEqOjgRa9ONaUEQ9uRCKPV/Vqw8LIwBj8YXF1+RapZ5r5JTElHsq4KKurMpQR4teGgGlqvj5ZDJIm0rvhxt+1Rbah7KeWcweqCSGegClQeqiopMYrdxrK5J/KJSrDflUIUhRxbTvaTZqoNEiCaOtOkP/5whjdtWtS3PrnElkCTj7mHJpiUyA5jS8oIBbafsW6miMBdQFMs9RPojBA2bBtO1s/GvLtrpR4uExZklMjznubWLrF1SS9AQi1v5ohsBG0kQ1MkCaKdaeoNvRte/MLAdIQ8Vv/hD+wcERQgHSouMXBsYzriYVfBwJLAuqRiLlodzFU4fQESiPfcGPR9h+O1iZMcWtMnno+822zMAWpFfDOpV8HArnBMEuCTFNM11u6FxcRrmaHd6jlBQri+vKYnHUZVLJvWDx84hY3nVg6/PIQyNyHfbMLUASplkEognBGiP7+tuGdawKDgvWzMgUSjULrv17xM/dgST9cEm2/LAQuDmZgBJOLQb8ei6VGJkXtlC+yicpgK7+1X1waW5YQ4A+G8EFK31L+AMXo+yUhsBFwjdzdRJGAhL25ENlBI7B/sbhEUYEbC0sXxIQhHt5alhC44fSL+QMFw75xE/Oe7kY66E7N0VJBKNT4CyyGwBQAgXVBZcV1MTIkROVYpayvK385U3DaBKOlMZIE0yb3ibZDGG7ktw+TKVTKNPkQhfYiqiqOCpXSFH6JCsoWhuEUCWN/d4YQ1I6v6QfaquNxDmCWTYFtocwS1dWAssyhkYzh6i+weE8ILGiCDK0cxZrmaNVETPka81dRXT8/HLFqc4c1I+uJreHQ+sTS2LJMD0iSIyiwKUhUyJKi8sLUTgclrSgygyp5JAg/GPSPTnK7sG2NRolaaZiKi9XGVCjCY9PFBa1SH6HQSDnxoZij0hL5ooILClJQO2oKvDwEBKOBQWqWsRXUzq6VEFhGDc/2Z6dtWJYlmtsb5vG6obXBeb9/dW215lQQGivHxriKKrslJjqqhbX8z0pVX1fsbLdVIVjMtMT04iYOBQtTa+ZErahRrjSIgVY55ufTjCHdkEy2pkVPXSI5gDzf2jpAdjGbd+S0VrGWi0XEVcxaqsQLIor6+ionTV6s3MkEATMIQRpOjkAVFMemqWtcOxVZKyfiXR8QpHviyWTS46XhSXR1tbJBIJ3Oe+vrLNHl9XYZot7rTSYH0oI2Hbh+W2Rm1vL5ilb5DeQPt8Z+5tUo+EN4KMNSWnXdysp2rLEC26bzGuXFk+5RMoP+tjVlgUog7UlM/vbt216Pp6trnpstXc3NzWkT9gAC9WnR4PXW42VXfbKuQVjAYA/VmZDt6UYtN+7SWpQsILiIEmEhflbSoaJy56KCpo2DgdxNMThCCGZDBRaPtAj8Zr7d4917+5WL3va6Ljmd9ub29nYODtJPvJ4uhSE7ZkLj4+MhalMbZDQji/JtKzSezSWaT1xaplnLRZhGQRCW5QpEGTeYdsAU8MtDqJRTxbyGNsLHVCCk4zzCcepgBp6LxEARaK9v7nLm2lVXVydEa9LbzBhMkW7HO3XtaecnwtGRoaFFs3rIPzQSNVQIlaJUaxQXbo0prXxJzGqCoFRwj002H7c/KpBAhBnwIpq/22RdUCCrSQbwdw8x8DTTOe9q9yaSlg2ga68cSWSIdm8X/pBr1MnQUd9FFpDp2OX3+3f5R81qarDypo2REWkUFjVwri6PsUKEOhJ0ipbHlirlCh2bwg4wgHGnSCHrLbSfwNe2ljSSP98IY25IeJiBN4FYMNDs8SZUSmywCTQ3J7t6ehAl2z0DIuEBCxhPQoLoEkbYL9ekJQUeoNLRUZ2RG3sgnX+mupHqhzY4xEPopwq1ArH9poCQOCUmmEEsiKTQP1O4YaJpvloRT7AdwBDAoKHe423mxNDTUJfA/BPJuk5OjHLEPeQTHi+FzrhMp+2EocOfR0Gh2NXRMQJ/WF4u4+YK/KGI/WFJtt85KkxtKwMkpH6HwShcobAZyJ8XdfVez+1XXnmlvrkHRuGtb6cJDpQn6297gGA+rQREewKj2WKfqEMSjRuWg8a0DCPlX4UCg5ggf7jFovGWEMPj4gK+VWtRCJfb3FxBXqgVo5IBVPJCZL31dK2vVqSTXs9eGMLtembgbe/BrNLt9Rcv3t4rbSI+0MUCwkMiAp6AFJGGwSBYJuVIQzkYhrUWhagQTyAhcH4AuH7OD2qbXwUtWYvtLCFYH/A+u+AEctu6bX0tMqsMARGhHoEADDgeNDTDP27vlQmih7wfUYMxeCiFygDp8YCHV6or6CmEyDn/qhSgEiuRECglQiKS/nq4LLtuchsHrdZu3+5fyDMxCZ2st2QELfSt98H08zQbaQhxSoB0psX+BDOQjlDXDEiMwJusm5fmP+9NKGNoTUoIgOGpE8aifxUKQ2FxqZLOfQUvwizCMl7lUlJiIA2VEv2PNXHXTGlSUYJQam5oeQfVjRjA0e9FVES2I2dgMQTZ9MpFaQeYpOfixYtAUG/rAqgEspkupAmP144K8+3EISlE9dAKCuQPSz9z2VRG63Edo/CHf7Ir8JLE0gWRGYqKrdoCi9ZQdjMpIEAoFuuomDbCQELwICxevI3ZU/JvpklSrtjbTFU1VNRtIHCy5nxXknPmAAwoKVox7/asgITJkCGtYguj4uqtf0oHWBJGdBJJkutrtTh7FeWlf2hrqZI7ANQ/tYWnhFBcXJwxNhJxNVpG7/J4cOJvY0rpdhkR9sM7Lt4mBvE6jxdGAVshqYSSMrHXHhQfE8Y8U+jy1Nd7WGG24kcHRHQxP1OmxAXyBxbL8Idp8odluWBN7RWUl0Y0GMxsQUETApKnM239NkPMiiDofrEhCEWzfPpg77dxCuNUIlKQIGdIYE5pxEy8vu1NNMMTBhr2Imcq+ZhMwmQ83lZSTqDg5ZhBoTVNFjJh5VLwVxswBQoDfNqN1AT8YUxtYVLvmcI0jZyt4huD0DZFCr1teDgyoxxK60NyAIRBIUKbguBFSGhHmgCEdILCJNGwGXi4s5Ko9yBpAkCidZ7Fk8UUkg4FAlHfZYn5ekwpj0JKXK+wyyZLLC7K/CAlI+/hsDId1XOThGFT3SutaIavvmvkhRW5sVgbroVMYFPYSOrVFAQ62RYpIC/OZSdNfC+d1ATiAaWN5gEnYaCEaFDiqbVVZCmkE8lkPakpeNQA96VyKDimQBIJpz1M9cOy0s0koq4L/DiUdnWUVgZnGjd+TWE/7IDWkIZRArRBHRZxvG+ioKCHN5J5KTCyJbghwBsuepLzZAgUIG97KPTtT15kBlI5WPFkM6VMh0JrNjo2dNXhU+haiGp3lpwT1yvHesu4iXBBmGGupyvKlEdQu8XWl0PVKfqcmdCKy2pWmwHqsam2YephtLUNN0ZmKNNqETExyBQyG+hW2BBuI/oLhoC5t5MhcGzw7uXqOk2+QDiUgBRdzfUkj7q6uhQFCiXzzRhOL9KyLCM8tMIUlpeRE1BLWpa4NMaGoSQT5LRbaAME9UGsvsIWQYsqfQh/ON+Rxsa2trYIatYiThCjBIFswVpXLCkIHmkCiIuA0AzNsBdKoIczA6VO0bDXg1jpbeZQMEDyqE5lRhUX8GdeiSbKLyBAtjDZkRsVIBupsUDJwKIialluXOE66rqzSTxLIsXl+FrdkGxPaxbuUNQmGUQiTGFKRCWFQVG7nmweFiqmUbpv5+TQc5vMvpUFBGUJzCne7mXhwGIJYsLDNOrqWBy10n+SrSS12zGovqYsYdEfd1wYoi19DEGZguq0KFt4CH2xK384IMZXLBxrKjdSdoy0RYaHmQIw+KaEPL1+SaFlPbUA52GxlAPhIgxhLzUWWEMlaLqkIG9LBl0knkk0eUgnGwQB4hkFpV1TmqJZVmFd4GdEszPrMKmCWGaReJ1MoRelZIVanCI5vaLmUCB2VRMI8nwtS6CobZZ+Ye1sCCcfU0dEAIJQ3wLtuinKBkcODIUzJfmDtISEDUH8P8qD1FngPkuDKdKsopNpjno4+2lhIWbihFPXGUrJW2/RBWFpI55OGxZfGUYVOf4SGBadmUE8X2CtgOBIW9dEL0kFV35QG8RXBdFRnZkQZp+9FhYJLSyQEfjI/iOh8VpL1E6Nj6OGFrOKFTzC71AoaAuajwsogmA6EKCIyAma4QO3kzD8mnpASJyimprsoJVFFBgk4kQFLz0opONxo9NI7y8HirOn0gDR7KEGdcJczM7Mor7Csl1BxH+WizJqgyfeeUssdqxqDQrEdJiMH7KId9tMTfXRulhbaHbKEguzct1kYdyxF61NZBSFloKCQRuOSwieeoOiAxl/OyA0cyUAQyDxVEf1FeGJY/JgQF/wo3VpajKDQgLaKW4cP2n09Bjl5cDwzoEDdKlgK1lDe4PLzLnbyMZAzfdLFCdvSbnEEH469KmYGFkTA0AMIcmI+AIto4xLPwj1QzEu9JNaGo70D7uXx5wcUazHRKHyDEYzIP2BZLNMEqQKybW9r3hIQQ5wRKDk1wNJCQnQTgwoj1gj1dMqEqQ7jeOYeafRCQyGceDAKTgHB82BHnkBAJ9MISqQJZe5gqBFmTEKCzI8wkNeOrTn0KdxkVkLg39XR5i7+tbMOC+OAsECbYdU60orFo21GVlKAUNUjK/dcY9QX8CG4GWdwBAMcgfWDT1UXyVrZGJIcpEkc+loqoPaqamoAWXUAwpnDaPcSJeX7+8xTh14B85BGKjnpC6D6MiMGKLi1pgsJtk5xuSuFaqnhbiyB+PQnkerYqB25QgvKgtfHxsBHIGWPGYKbLiBMYwoCk0FwqO2QCKJVH+cIj9SXdqBcJulYB0kE1kEaPHfU8FMKXGxesivDg9mavaUx413jhv7DaOmvJzs4kAPXsEpksIiCv6hqLSah5XUYOQrIJbHfqbGu916f7RHjfRKDPgV04ZJQdfHkSASkbuyha9wpQFjkBSKi801XQLhQ5qC7Cck6MwTBIsny5P2vHJxbycHCZo8NR1QLos5m4EcQ6Jnf9w4ecrotIiCcomecmTOulYBCkNReHL/jA+HvkT7lpbYH5Z53w5nyUvSEuR4JHJCJDhHBSPolwhIDtAYoQu0QqEC2zChqxUFPbU2hVqR8Ep/mHcgNMMSkoBACxGAUE/iqbWZWy5J2UiZq/bnnixQKM+ncNKIgwyMChSGwkjqvhmfT2KgSSNAuLQzpQcHwqGXhNGRRTBUvcjbjGZ9jIDkAMbcCHvJyJwoVDRrjXZgKNbXCgwwhQavMoUEBwVqGCizb6a5e6Ce5mUfrhXqgQSCMEb8K9qpJuICUajJpZA2jptpw6jOiFqfb7afMCCdXaXdziQh7X0slB6A4fKhLAZzSCEIjvAmm1mKBW1SFggRzlCckQHTPyL6CxjDTJbCGgUVmQKHRoO6TCo9zGch7N17W36vIHi8SI6ZlQndP8LR8YAdF2wK+HrSgIgaBYSZfobg8y0QhktXy0Dh1s+0JkfXgFz5ac9bbnN4RPUECUZKCVY/ZAH8YLxvgRGMdOxykk4HGUqB5pwWmsi6xMq/1Xj9toEh8HIrImBXPgSIJ/m9h+vm+nlhVucjoIPJGJ0yR0gKNUbcpnDAMlAtMARFgTBcX6qooHLC1gk0/UM/XcnGhpeE6OgIEgLSBY4soJ3ZWW8EpblJ2ihaMD46gSGQ7zlaEV36Ah9NqCyZ8CYMTg8KQlJBkOLJg4CY5PXYydWVnTD2S70gKaSRKZEqmcIpojBLEGwKhEFcWqqoXKaFmKXr4tFPyhXeElfUq0PCoMhXu2ArI/o3o+HqbFCGGWTmkIUXU+s0KJ1SIuDGpWmNvEOF6mEZFTxkCl2YLqUHG8JALgQEUUDIrKry/SlMP+2yBdILB9IGlBTpBguat79/1mdTwDmlhvaFq2VLFWAgXsomB6hH+eJ9QkAb6FgfkyyYCAd5Ddw2g2AG6tQabdK7C1PQQiknMEw1Oo4gi/HFVKpjzmUKSc4PDgSDkNC3tADBEGj5bXUIHBaQDs6WG51MoYbCAukFonE2LuIIjKCgxgyo+ORVaDycmIhxWYhDh156XyoBzgjjLAvMTGrIFZKRGhaFYc5109LjehT6hBIMusk/SZGA9zpH6SYQ/pQpa0lPazuSJLKjguDxkl4gU8BXgpCm9ZmuNSHs6hBGTafRA+Pv7GFbIApn4/EaJE/QEP2A0G9D8PUL+RogaJPYpy4Ihw69hXpKONpoZkHKglwEQx0ZeII5twsIDut6Zp1VrGxgMKmtrYWI68RIhzQsf0bVkknBc+wiCDRpFksqZdL3PfMMYSK6hrxHbExDNJfDIQjG/v1cTUFBM413RC2lB4fCrOjP8sBwKBza8ynvABILM4Qg5ItLWRD0uxOzfyiFwt00afH1xc+PFun6ess3mlAuAavpj7B3ZZwkQ0um0hQG2r31woxTZOSW03wuBHaHLlovWgNCh8GecAoRAADS5ZJCmgpMfD3FpuBzHMKqzTJ4tWTsI+URzICK5VnuFvQJvl4rU52LwF8dJAaZlmJdf+0oNWU3QOGBQ4HFVzjlnkkHLamxKfBKWnJvA7ecqKqs2+tkC5kd1obg35WaRBHVacTP9hidNTIsIE+etQzSUQfOov6joDCTbwqzwjhR0tt7YgwYDu25/GlcImgjK1ggk4DY6siRZ0iMGdQSvG39kzeOyrmjZF6PQkjEVEFlGovBvM8ckR1X7zyZgpiHPzCEpCHTQ4MMlK0yMFqrQ/BXp0ZNMgXLOAV9hHAolFo4ZXCtDYcgU7AZ+GZqhWMK90qeeOKJIyVj1rfffssIKCsiKeL1lbcu74nnFRP4VSATHozpz5MZyBm+pwc3QGFQGcOosaKhNwcdhJEwk2wKSRHnb5HGOEcaSjwlaAXeXA0CMnaYll2glDsN60A51w09lCctarKgpH6HYuOMbQkQKJihBEJ7sO+VHAGGJ058RFlxZtzRBW9dvgwHORQX2d61v6MjDNqj3S167MU3sk0E7TW9dB3RpDWGnOp6wljMm0e1SMs6qpVMoSGh+m5Ol4V3KiV5G8dqloA3orRL676AOCrnqGB0lpND7E+zSjDISWAKU7MqKPTzVr8pm8F9wzjRSxSeKLm/QPKwrQ2GIh7ZMjpLASYcnRTmZKapWB/6/CghOPqalqXQt3YtBV2ApGhOKwop2laSa8uSQoK3HohEF0cJEs7tnCNFK4cMFFAQS6k8CAhZI7xRbfmvPyNLIkEcPxAHjR7usVBwhEPESToZgmoonH9KelfOGHEBLU0hYKxkTNwjDLCHZcTuCCuI+E+HxPuHFIVF9aumw7TYSZtVpRl89nlMP+qyhbUZSF0QNkzpEnqT4V4boU9f5ATgScbrPTjvDbLPkJBdFqSHVrKTVpTb9fF8nYBSN0op7ULvc889J0Qn/ME4Sye/k02hh2yA+tDps/CHhVnpDWDwLsYXbBD3Xi3BeFUIYDhS8sRf78WnxEsYUNIuChnu30ThCSbtWX7+PTq3n71H+5M+V7uJQcFck0JIiMnoSMfQUNiIqbWZibxdBENzUhuk5ykpNMsVCS8mxyWUvQcj4a03cpvjMM8Ut/6Wn3uOIaT3U2cBcYBEEr6pEbABKh7YL4QKCcL49t13v/zhW0C4/+qJEjkkhpKSIyeyCtKhcBnwg9RcMXnP8nufAcEbjKBYfw8QPvuK7KIwBSNFZQcEvt2Jnlu5i4Ao1ItEPSKv7EPzqoz0B6mj2ylHWq4ghXJ/0mBPeE5BQFCIwx/eYcUkTQGZ4Thsgd4USjgL89svH3HH7V6Ja9wTouRIb0kvKDjaScUFqMjwIqwgHIU0OPw5JvzV50SA5kIQjumA8llBChFBGHiuNoVpI5pLQcWBeUyWLnbwuPyhQbalW+eJRDYy+v1Bbn/ek2bw13u9y4CAMFB+ALIxXc6mwCKBTQFOIhZUWhTGI/zDj+6VnHBDKMHsx3qP8NcsBSFFFM6NYU43IRiQJ7zx2ou6GwKUM1EoOqavvT9Us/AZc2T3k0aLvVA3uhqFgQYoAlCoV3ppr8wP1FlrsLiMrLZ7rB20aVQGA0JA+Y0g8LT3IzSmKVmUU0w8abEp9JiUFmdmZmkN6f69E7kElDEgXa6gcGjP+1fSwgz7IY+OIQ5+dvgTRYBXFgDlMNxC09777Ki+Zh+NpLMIQCfh0B0KfrrPgYtCSipHkUgQBOpDU9HIopGWqEg9NXu9iIwqL6bCfDKlJ/Te58LckBDeIVOg0NhJ/mCcJX+wjJPH4Q++Ba4dP/qIEPT2HjmSRwHTL+nlLz9lKVx+HyJqdK4FZvDV0aKjx1wIMJHio9rRw7Q9RdNioNC9dqJENTk4mDEWU0OLhly6Lo7N5eQ7/6TaklYPx5e1Jc67IbdqDXDYbKB+q8E/LNdCPlJm8CpN7M0P3xQ2hAPkC1auP1BVQT9n3B8bG4NUPoKM2Nsr537kSK/9EhQkDNVkOPQTFxCjwZj+4uHPjh49/KIbAeauH9U+o3fII14EhVQBCm0ijJLTEKlqI6wCQ9jIoTDKFJAKW2XbnU2h2eUPlB+EINVNd2EUopfN4K/LbAUffnP4Q8cdMG3D8YfjKKmZAoKodYEAnDjCEvFIL8//iMNiNQo/vU/SgG4DVvyGdvTzoVwE5A4KAkWHDVBAVNRJdJqTSjEEDNNFYWiRzrhXdNWnTWGbgin3LpJ7JEg6Dojw0FCKWsB/lWbACAQQHP7gWhbC2bRRU0P+IE2Bri2jH3s1SwAMjvTSqxwCORSopPr0EZWRdBes1xqlLijOG/obCgJR+EovTKFIm6LcoAdN0zJ32eFxwpX3OyZoX16dSCaggDk0OqZA8gmmUE/+kErhlC4rT+iluf39w6eeeurwBySWFASEgTQgwB9ISB8gI4As4jjwhGusiAkuCvfFW7LDZJYiGrz3xuoIMInPtU/U+6DwxroUFgRFRb3FNM2gpBAbNV2JP2XSzot24R0QUknDFChLJuLKFJqp955x1NFzf6WAeI0QYFwTKCOhlxmCXHeIs3Q2TtnK8ETvugRYNn2EL2NCMIIJmMGx9756b1UCEsLzTqp4T/tcUijQhW9jCozBXrsecQUGf9CQFMgh3FGBF65hCj2cN8WykgbLHAw+YASHP7BEvJMUI0Og/iJBgGmQrdwfYwRHsgTyncAeY6+S1bxKEBCfjWgAIfzz1157cS0GBOGY81fwDVQTbxSmEFELU3qTOap6DCkjuzFA2oJHDDSr3TzetOwq8A43KMouWq7rVWYAafDmNYmADMGgkAC5TNmBIFBvpbOmEzXSvTHSBA6CI0Tg32nGvb35EYHraQjqsVdhZOZcBtLg+U+OPb8mAkzg8FEXBKSIIf3osQJrsLxiPad0gmk2KZcwzaEsBbYFQdcEcq+FKmk2Bauem9L1MIX7DgMgOCwRHP7mTWGmOS7uPyshpGuocoJtM4KSXE+g6HiEM2NvPgPj2y//xsVVeLoFDA4PfVIAAY7/xffcskFHWCg+ergghSKtf079kzlT5crijBH0Z23BsBLNoj0uF2ao4ZpgU+hiU2ggU6DU+DObweGnHEMQ7A2IAOXE4AC94OuE2BNyGSiHWJEXOB5MXPny3b/FDYkWyZgAABT5SURBVHNisUlOviACOoluCEThK/2wth6FKbUkg3Rp2bs5sqUE4oIlknWiPS3mXaZAu7qdBHGPM6P1zVMOgxc+xBlMS29wIFCXTRirMVht/szAEMb3f3sXhmCMNg0WnnwWwld56gkUjq1LISRUhuw2TSWid2U7LfAIpjAfl7GxXZpCqzIFQdr5IwqJ3zhWIBkolWycVRDSqCRVoejKCkfWmL+yA/H136jTYKSa1jEA16wP5/4kKOhMoeDOXgSGlOosUJtG/lNTDGU9wjJ72qn/zw4hVyWbWT/BDJqp58TyyGFw+JsJQSJ5P869Uc7JAZIxXYOAcO9EDoMj//7vayIgfSS+fvfdd7825kqLN4qA55H37Vc2hULbGJEkVIaMLZqmHSKcnQdkC0aaLg0fUC0mGRupw1Q/YND27jc/fOEpFwNujdfsJ0OwTh2wIcAQZEDIFUhrWQKCInVbiIF/MwhWgbIhCkXarKMTbArIleEgF8r+oaAhNynzei2JBRkbk0o8g8IHWQZPMYN0DyICnKGcveEsNGJP2pDO4JIHMjGsioESg2Wc+bLTSm3KDFangDhxuOiTdSlMKJ0AlwjYIQJ1RXDI76+enDAtWiW0ZI+pgXcu7JUO0cAO8WaWAWoGMKgpZ0OIy4hwEomhs4eaqI4z0OzXdoWSEmJgmaYRbok9JgKHwlE9tg4Fn62boBNKlTGY9OCGcPWimLiG+fNiKe/tkvs3uuR2t9Y0CYYPP5Dj2t/fpORIG1Q6UUCfOmt7Q0+nJe6zQpCG0FtSIByUnHj1AhQihGzpBpPCuhQ+Zwrr2cJwdiO0I6KjZhPqTPHmBy8cfpM2KCsK9dIhGtgwkqKHw4K9sB6XCPaDgXFcGcJxeAP08v0sg4LhAInhAt0k0pyjxbVtYEANJ53EpF66LgW75ZhyAkO3GdUDE+IaYv/fuZw0hJSKQjae6z2y5+qhTc00OjuRGctpwBmOc2ZgQxDlNbIQAgQWhnKsCYEZZFq2BwFT0CSF6HoXhfVn1+1N2yzMRZyMMGQAauMBXq4nHxjgTludiHMnUtCKnYEogFGuBgSzrBqohIQ37O8xOST0kiesN2AI28sAExn6bGMU3Ls+TXvt2jT5emMTbo/iMWkLZrWtiwRUIp6up2sdyp2xn7ZmHD91wHYGw6JcoSAU8AI7IFDNbAY2rI82RgFFxUYpBNTcg5i8fNVtcveFL7vGOWcKdut5wEqwluYrPuI2AhJJji8QA5QRLgiFIiKZAVWOphXYVgRM4asNUmh0KDSZpvrHAXNEVi4Z00QUlBRkWEjKRYgkvdUgehgBm4HD4B1mQP4h3eGJgolRhgOYQXTbGWACx2iJ6rVjG6HQnQ0MUXvt2l64bEGuqGMK9bIBn+Sek5fuLYLg2IMT3mnFqZEmGZw9FadrYQiOsoR1nOEENVHMueltygp5FL4ik94AhaLGheyuT4dC2AmULWFoR3VdSDvnSa6r0pIC8gNfAaT0wUnJoIbDZY34aB0jkPoADLofWySuQeGNjVLQ+pwk0WROxOzWk91t0KEeTBLQikIrb+rw9jAFC36AcVKJZbgCfEEyQKgQYxthYIW782ug7aPwyYYpjAvnH3FukBSsFqeBiXhBm17tPeBJDgtUWAjjlIoFB86epAZjvKfTDpflPdY6tsBpwZreHpG4FobiDVLIbnEr1i3ViS7WF22XKOYSQ6TbE3JJiinwjmja0KLEwTunDDYDRziQejLMQsZANZM50bQldUD9d8pmfE+ldT9gYxSKRNCmIDNkMWfNRVf3bjDKFTNTUHtZaCNPnTh19hQGIeix1aNS0XjnuHh1HQabVwfyIXWpFLI6SawURvc6JDZKodSm0GLZDSe/Oef6ZJ3ktWF5V1AweHT2ZOWjzJqGAT5Q0Ksz4NQ42rQVBMHANGYv3APfTxdSW/prhzfiEa7A4GTIwUmXS9AbsQmDWyxuClDQPT01WfW430Zw/CT7SHy1yDDG1cLmWwd0U7WwDeDmaXvcVCgKKG/8yw1RcAVC2yXCuRQcDC4KtLOnZr8cqKc6LYs9ASr6HbywoKjiss3m8oQxWrsyo5vOCrreFORlzdN3bu7evXtfduC7m3fu0H7dAhw2QKHN3u5IIsleu/bbgdL5pOIAdGSyp8tFYUBYsqiMS9eAXDp74OTJNEUFtg5ojftjYyccBKSQwrs23T5BMKQ9ATfu3N0t5507+L07zGHLFJAkoo4xzNmBocWcyP9IuIlQ6xKKQrsKDAbrhnfOnj1w9p3jEBHxOPsJteJ5Oe6jEydOjH1EryfDuzavkPiGYrWnD+5ehYANYve+g+ceiO7VAW+MQsqhkDHVddfF4YlVjmbUlBcPSb1Aa7fx4z2nTmKQZjh7vJwzZg8Lpxo2iZp03HDi2FxqK0JZb5kQ5rmDayNwTOKOObqqr23WFlqcDaDTTmc+56SQjkRgTMt1fFQVZ2n6Zw+cOsUEDKuTVMN+ycDq5Bf07FXTnOArFTbNgC7nEqd3uxBUHcwbVQ6Hgz8urjzqDVKwd4MXU0Ne6QQ9tgoFGDOCw3ySimr7+hnDNdKdnUSgXKYK2rtALySE4NZqBYrvC3cdO3BP/t945IDYV3XHLpHdn4Gosu7dkt0UkBu6nWWaVY2reFHwlUNMga7Ap3uqkHDsUflCZcueTtl0YAThrXaQSLfW2oZgzz2SOyQJxYEx5C7S6d2jBa+kdyi4f6tdTUbNVUOuXpwyxHxza7263VIcNVVnjZ0u04aNgHrRygxKt9xBIgh3JISqLIHX5fgXGq+/ziCyHPbdoduVuhCwxFj7QvpVA0NslHKDzoGhdPVj15voHs984x1qxBEGmi6bBLkFjKKm0zGD6eDWyyWCcDfLgAn8izM+xpAkFAeF4bSQXk0I6P4kC77hjTzpxkWhWB+xdPx2qlfM6BqHrzfRoyPSA+mupLy9jA2gB9VEDe/UsBEEHqt7omfEnX2OHSgEmPu/ugaTUByqZNIUVBnpeksGmX1qZqNP/9NC4ewvTsElmsy5pljx5KqBQVIOKzVPN29tSPL6FVCk0+l4nB/FTQjmMoOP10xFYKy1DcE2Aybw9tv8f/kfgMD7bgznaoGhVN67duNP+3GpR5kbAiZ15VOrZQn1U8XdoPB3sXJcuzZhMgLeefIYCBSEfQxB2YE0gr/kDsXhdReG06grNnDv2oIU5vQYzaOl1EytPQ1qUF+79sEH195U4xteqfvmww/fFKYV3ULRvPI3CJELwSHwQnbQt4TGxiBDw3dC1EY2+4AGFwXKDbo+akZhDOZc3oENug8STivefOow7V3g/zx1mBdsoZI3uvNkHQphcdqBIA3hbUbwVO54QXJwY9h3Dt7QF9Lsp5psEMODrNRAUAhSk40omPkHFsg9WSYtXzmH8+HfSSRTPNyWhdaUWKhyQZCGwAiOHXveHsckhrdtDLZP3JD+STei7+sLbQyGtpBxHTitEC0ShUBedY1550QKeIUpLNcGDvDbrsUlVPLiHNVIDgQyBPwimvsn9qBv8B5Zw9sfU4jMGsNbL6lHmrz00veSSGi9W1znUJiDS+wiCsEVuVIvbcnVZVT0f/jB4Q9oMxM9eWZbCPBHp8QD6Q8cE94mCC8oBv8jRPgfL8phY3hbGsO/2RLyhqBLLT89dIXu7rTnEWAARF/hC85nXBSQGxAlWgBANzP5x9YSzBWUMAdo6DctYRrbucwKU7AWDrIpMATEhBeUIXyCqQ9Nz3E76B//848XP5EYXoBPvB5xFZgSw090ff5lukXBnst0gfrau6Fpe5MrDtJ2N7mt0OnMZ0esNDiYi0FP0U1hJlPbsPPE/bEp8R2bAvvDxxQTpCWAAQeeWDgDcReemxz93//9X4oNH0eqdrsGfOLKnj2P4ocOXRZvHcIr/Od9EZ8sgEGLCNcp1u3Fa1hFfimhNwW78w84imppu1cVdJOiwm5lChwYCQIZQqy4BSOwOMc9qH/MoVSau7b4b+fO7cvpQ8EYfjoEE9gDp7hMN7KBRRiP9hS4CwMoTGenQQ1ndvFsZz47YAx5GHjTx3YvNjeJG7tVVCBT+IsyBbYE6kKPjo7S9rdYLDY09MH/vfPgR27IfXd3t9OPgjF8CwovEQXYwUvifbptw+VPL6xtDI1TORiaJrmni/lNr2i7NQWDORU89SPXKLseg0IpFxAHbYd4W0KAKcRi5LEm5yK81l/8SwTho+rg3bvnbgq6acKd72xreBDf8yncAhSuOBR+OlTwrk3jYiJr/UhTtOSh6xNyp7zuzzayYsG80BAI7gAFk2UjUWCHeME2hVhM1rRzqe4Yjukvr2fbbTSqqqoO3nTHR7rUTlG4socp/FSo7QT9OJoNcLpeasoh0cQCrmXLHAzIGjtEYXdOWFChMTZUzHV/UBgii8DpxTGJPArIEkxBSAqXxVShW5kBg2u5SNebUlkKeizod/4qWJrFoA+CybZTQIYg8bxPhgUWTHZUgC3gjz40IhZ257djYQlV2RC578FqFOgi/YVCGLSpxUBLsYsDjsa2D1hAIPuytNTWkLFA6U5QCDKFg3ZwfNvOEEODhEB/6uPv7BZULgPCUGVTuKk84jI5A3nEHkXhPws95FajOwLndvT1mMsRAopQjIxBJgrdH9xRCvnBkfzh+Y8P7t4nRH5jft8KCg8wZ1D4r8vi0RlQeP/LL98SL535r/S9khNThTAU9Ytoacvqy2dIkQF1FUGTjQFBoXSHKbwuPcLOk8c+aDsoz/PpXEN4koZ0CbsffUN8vUeYZ0Dh6zPImV+c+a+3xPdnzlj3Skr+T8Et8kVtwBBYVQbqMcyXc4WaO0UMevGLUGCPeOovvu8Ea8rdVTdZVeVCeDLXFpiCQXP/+gxefH/my7esM2fOxO+VvHqhcW0IMkZGA8GWVQ8N1h8s5Vvry8kP6oHSHacgoyOKiBfe/o/vqJV6R84eGOzAsK/q6aeffNrGYFPYd87E7MW3Z768Ynx95gxwnPlBxM+c+VrcN9Zfu42IcMAJAbnH1oQpU8qUxlAa3BX8RShQFfGvHxKC03cPVjkp4OZp+erczadBQWJweQRpxzNnYAE/GPj6hfzPF2fOUJm9/jMi6MKRQGk2MbqvSEvRnJt0ZQyl8r87kilZNakc8S8f/8dp2rNwt8pVKOyrOn2Dkum+00/TcNmC/Jl9B+kGL18YP+DPlTNnrgDAD3EYxQ+if0PNJ03rnwwo26cg4KqYYxwQgjFlDKU7RqGFVROXEcMRQnDjXFVOUth38I64iQk/WHjGRaHKReGOAIEr38IU8PVrwyBTuPLl98aGn81EGAJ80vmIUg4HvVu6QkxFhJ2ikC0pn7yLOum70/m7FmjNARDO9T/zzEoK/AN3BXzga+N7QPiWTOHKD18YvI/AtzEGRfzIkGlgkMkC5ZKTPTlJYjS5jWEnKMzJ5Zg7P4o7N5EBlBRwYsIdqRxnnrEp5AVHomR88b0RB4QJxALD+EI+9s23kVUqZ0QIA2YrrSAQbIrZSlpOvCmwsxQC3IXfd/MmAgAinz1RRUJCqHrm2WccDHkU7gjLeGQY1gT84etH6iYHlm+TzyPSJIZg96DCUCo56IOlK0bQXLlY/rgjJl2CiiOGkJ0sZrob9rFv95MSgcsjGALbymnXOpG8nGehvz+y8WfPuDFI42dzQOUo7cH2iRwKi9tOAfXUDengVU8SAxzRswyCTznm++Qzzz7roqDCQhbCFI3+4UgfvsxGInyH+E0/mIquJZqxyOylOVBWAAcKD90rKay5oLllCPrghBSHVUzhWT4kyeFpto1naeQ6hB0aAaE2+yT1x3zAvKbNMgZw0JVSkhzyjWGbKVAbiW/186Aqj0IRz5u841l67bYFFTOUJVjb+URfYChlDqlBWgmnNBmEdhwM7hwF2jFQSrv6+kMR1o+7q+SpL3I4OESetSHYQYHdoWqbIfDlRFFlDrABqRaCpYMtwR2iAEfoprvczPbJm3HvzvpE/qEph3B5g6wfqu6I2u1+tjM9WEHlRKofZGQMBnbEFmAGTbTrvHZc3YivsZYx7CMMz+RjyEJ4Og9CoRbKljGYNga6oCXfGbaNAj02ObNIW0+GnUnYGKQ1PP2s+7hUUHBZAocECow78cD3rDVQSNBbVsHw+BTwud0UD2dDOVtPtEZLlc+5XvGsw8CRCTIunruxU0+914anRu3pdqOOCqzk8HgUEA8HM4Jua7tC1dACwe6sbIBf5OZHJ0FWSUOoFda6+xq3ikHzCRsDmUN3HobAyONQgBlM000AZyKrratrWp+46XBQIjIPgRIJ+859J7Y7O+Qey4yNoZQEZB6GQHjLFEgZjNAusZk1xa3WVssltOyvPumqKVYyWGdlfjswqBgZRLLIDQ5bpsCXfVCdt9YT9OTvpufIf5cDgjS0RCBLp31V527IrZ07CYEOZWI6kDWHWPCxKUCOBuZM2oi2nrpVjy94wNdG7LNb7nYzBeOuvF5mc0XzFjH8mHEwBAdjweDjUCBpwI/C6dvAQ5OJQ1GEH2Vx+u7dfbnj4N1a3nfZ59vUrr4tYxjOYiBzyJaWm6VACFIUEPsjm9iSKR9rsiB+XFi4cU6Ouz8uPCACtT7fxj/oMUcuhtKmpq1RgPLi/cO1fcObPHskqhuHh2dmZ/v7Zedglsb4cOPWK8bND63xQTRbVQe7t0ABwaApQ22f/uHNdzzkQcgxzOMxi+atDSTv/BJiUxT0WIxvmF4b2uy21FUO5RefveuX94mVynFjFGAG3Yu0g7y/7Rdz4p0aq2HYCAVEg2neRE9m8GtP4vGHNi78+Qp6PQpICqVSIY7/ema8vUML/bd/MxTIE+i+JmJhnYdN/76G1vjfuTGyAAW+NnqCzWC9Tci/twEZGe7eAAVCECSRDJX8uw+IKwcwpJrWo4B42CIvkZ8Z/gMyKOLmhwvDahRIHbEnTG1hQej3MjQtlEmtTUEvjtLd8IRlPbY8+m0PLSSaVqeApJDiC+wW2v64ZmAPYGgJrKSg6zEwsMgV/thmoIZW9GAukEcBDKIcEfv+FAhoaEVTjMGhQKsqhGA2svNdn9/O0IoW5lIBmwIYjJq0stT4Z2JQxNYgUgGmgNRIT4ye/YNqg4KDHmGXYgrEoD9U4FHyf+ihtYkUKITFwuyfFQENYFjk3aR/XgQ0gIGWVX7tw9jy+P+mMGv1pUQjaA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endParaRPr lang="en-US" altLang="en-US" sz="1800" dirty="0">
              <a:latin typeface="Arial" charset="0"/>
            </a:endParaRPr>
          </a:p>
        </p:txBody>
      </p:sp>
      <p:sp>
        <p:nvSpPr>
          <p:cNvPr id="17416" name="AutoShape 12" descr="data:image/png;base64,iVBORw0KGgoAAAANSUhEUgAAAQUAAADBCAMAAADxRlW1AAACE1BMVEX8/vz8AgQAAADUEhT/////AgREQpykAgQAAAQAAgScnkTA/vwEAgT8nkSFg7yho0Y0MgSCgLyEgoR/fbyUkjR0crzM/vzZEhTD//+pAgQ3NQSMbgygAgTE5uTS/vykpaRWAgTUs7WxDxH/pUfExsTqaWrf/vwwLgQdHB3s/vyCAgReXymVl0Hy/vxBQh2Ihv/w8vDBAgTcmpzxAgQODQRyczLdAgQvLxWJizzsTUt+fze/wb9naC3GERMnJQRYWSe2AgQfHQSTAgRVU6aUlZRTUVPcgoT8c3NnZbP87uwlJRHkAgTib27hExXf4d96CwwvAgT0MzUWFQQvLXCjZiz8a2qYmZjIxufJy5QeAgQmAAAyJwY/PZF3XQosK2VTQQg9PT1xlZRmAgT8g4LRv796AgRzdHO9WwTI29liYmJHAgT8ysg0FxhtRB6EaAs6OhrcjI5tVgr/igT8oqGWysmioM4oKCgYFyGGVCW0tHEzMkg8BgfQgjjGWVk9JhF1c6dTUXWIPT1kY79SJSU/PXwkIzIWFDDYpadAV1fwQUFzm5qWXilnZaGqrGD81dP8k5JXdnZrMwTJaAT8tbSgURCOvrwhIEs4NpWkSkkSEShOKATdcgRMIiNMZWR3OQSoUAGGVlUiPDsFAC/dfSobF3EAHBxBMjJLSmqeHyHXKy0vHQ6xmZi+dzPDQD5FRHkgHmacnXDiZUdOAAAgAElEQVR4nOWdi0MT17b/YTsDM3EkECwxGptcTAsNlMJNgDS8AxwVyqOh0oJaMS14oa30oVjFij1ia6229qG39py213t/vd7jr7fn9yf+vmvtPZNJgPAQ+tznWELEMPsz6/Fda++ZKSr6/Q5t2CdEX2hY037tI/kVhzYjxMOHl4SYGf7zYtBm7l+tqKyovEUc/qwYNJ8oq6ioKHv5/PmrF/60GHxiiSCUvYxRdlXM/NrHs3NDU2OVv4mIqzCFyvMv86i8KiJ/PGtQU4/4eLTRG7l/PyyuV1SWISpUnicQ52+JP1SElCd/uK9v/IFwDV8ohwNMYamyrIxM4TzGy+eXRJ9WwHR+P0POoC0UupFKdes0uk0LwzQwBOWB7PS0qQsEoYxyRCXZwpKYArtQqD8UCv1erUKe/1CbT1ipFANo6g5LI7BMKzoyMm3R6+z0tKlLFeQRZZVsDhQe+4dnbcNp/N2ZAwNobIvM/igWpwN6MRFompwgJ6CB2VvVQ37/rl0dGRcGUIAhUFyANyBZVl4Qlrj+8CqoVCJv+n5P5sAWEIksTP0owpmmGAi0+JtGF4VYmOlrbJR86AyPAMKuXf6OSRGx/yVsgdyh4vz5SoJwFdRukWnAMsoqrorfSayUPtDWP2sKkQm3tMAEWgbD5AWzs8PDjU6Mw9e+BRvDrlFbFpAtVFCmhFu8DBgKQhknjJd/Jxi0ouHG0CzKADGaafHreiwWzcDgf5yaGR5eEeW1Rtsadu2ylCzQpq5zbCyDMQAG/GGJvi87L0HgjdnfNAXMsLGojwPZ5ERTk64XFzdF8c2PP/ZFhtdQSI2WbQ1RdZK1KShH8oCK87CEJSEQLBETyENYRJUZC79ZY+BM2NdPBMzJJs6GgdQofRtqayyQ6LMYhqJiQVK4VMknn30CkXEJFkFmwOrhZbKO3yQFjgPjPiYQDjQRgVQpfTcTWsME3P+4sVaMDBGGjgnyCS1iVJJeoD8VFdcFCUlKnJWVUlNXlv0GKdAsIyH2AnMk1cJyYI6+6+srZALuT+gTIuhXEbIRkeLqEtkC/b9sCaZwi0yhUiYJYKhcsn5jFFgOhJjAYjQAAoMcB0SfjyXvRj+lX1gddmiIiIeVt2RYwP9IKSgIVGeXUa58+FuKjmwEvoVaTDo8QoKgxZ9BHJiZGW7cpL7ThhdEZsjGIJaWadYVNC5RVKiU354/X1FJUeGhqP2NmAJLnrYpioWTmdQg0mFLYI7kQOP6cWC1jxsX5rTMl0JcvXWLegsEgfzhAjsDM6l4+XwF5MJvAwKXBbNTZPnhuZaYHhtMha0bN3zDWyIgPxJxhX2iQ1iVy4wAM0eSJFMgj6ggHQX1sATraPz1IZARzJAkEqOjgRa9ONaUEQ9uRCKPV/Vqw8LIwBj8YXF1+RapZ5r5JTElHsq4KKurMpQR4teGgGlqvj5ZDJIm0rvhxt+1Rbah7KeWcweqCSGegClQeqiopMYrdxrK5J/KJSrDflUIUhRxbTvaTZqoNEiCaOtOkP/5whjdtWtS3PrnElkCTj7mHJpiUyA5jS8oIBbafsW6miMBdQFMs9RPojBA2bBtO1s/GvLtrpR4uExZklMjznubWLrF1SS9AQi1v5ohsBG0kQ1MkCaKdaeoNvRte/MLAdIQ8Vv/hD+wcERQgHSouMXBsYzriYVfBwJLAuqRiLlodzFU4fQESiPfcGPR9h+O1iZMcWtMnno+822zMAWpFfDOpV8HArnBMEuCTFNM11u6FxcRrmaHd6jlBQri+vKYnHUZVLJvWDx84hY3nVg6/PIQyNyHfbMLUASplkEognBGiP7+tuGdawKDgvWzMgUSjULrv17xM/dgST9cEm2/LAQuDmZgBJOLQb8ei6VGJkXtlC+yicpgK7+1X1waW5YQ4A+G8EFK31L+AMXo+yUhsBFwjdzdRJGAhL25ENlBI7B/sbhEUYEbC0sXxIQhHt5alhC44fSL+QMFw75xE/Oe7kY66E7N0VJBKNT4CyyGwBQAgXVBZcV1MTIkROVYpayvK385U3DaBKOlMZIE0yb3ibZDGG7ktw+TKVTKNPkQhfYiqiqOCpXSFH6JCsoWhuEUCWN/d4YQ1I6v6QfaquNxDmCWTYFtocwS1dWAssyhkYzh6i+weE8ILGiCDK0cxZrmaNVETPka81dRXT8/HLFqc4c1I+uJreHQ+sTS2LJMD0iSIyiwKUhUyJKi8sLUTgclrSgygyp5JAg/GPSPTnK7sG2NRolaaZiKi9XGVCjCY9PFBa1SH6HQSDnxoZij0hL5ooILClJQO2oKvDwEBKOBQWqWsRXUzq6VEFhGDc/2Z6dtWJYlmtsb5vG6obXBeb9/dW215lQQGivHxriKKrslJjqqhbX8z0pVX1fsbLdVIVjMtMT04iYOBQtTa+ZErahRrjSIgVY55ufTjCHdkEy2pkVPXSI5gDzf2jpAdjGbd+S0VrGWi0XEVcxaqsQLIor6+ionTV6s3MkEATMIQRpOjkAVFMemqWtcOxVZKyfiXR8QpHviyWTS46XhSXR1tbJBIJ3Oe+vrLNHl9XYZot7rTSYH0oI2Hbh+W2Rm1vL5ilb5DeQPt8Z+5tUo+EN4KMNSWnXdysp2rLEC26bzGuXFk+5RMoP+tjVlgUog7UlM/vbt216Pp6trnpstXc3NzWkT9gAC9WnR4PXW42VXfbKuQVjAYA/VmZDt6UYtN+7SWpQsILiIEmEhflbSoaJy56KCpo2DgdxNMThCCGZDBRaPtAj8Zr7d4917+5WL3va6Ljmd9ub29nYODtJPvJ4uhSE7ZkLj4+MhalMbZDQji/JtKzSezSWaT1xaplnLRZhGQRCW5QpEGTeYdsAU8MtDqJRTxbyGNsLHVCCk4zzCcepgBp6LxEARaK9v7nLm2lVXVydEa9LbzBhMkW7HO3XtaecnwtGRoaFFs3rIPzQSNVQIlaJUaxQXbo0prXxJzGqCoFRwj002H7c/KpBAhBnwIpq/22RdUCCrSQbwdw8x8DTTOe9q9yaSlg2ga68cSWSIdm8X/pBr1MnQUd9FFpDp2OX3+3f5R81qarDypo2REWkUFjVwri6PsUKEOhJ0ipbHlirlCh2bwg4wgHGnSCHrLbSfwNe2ljSSP98IY25IeJiBN4FYMNDs8SZUSmywCTQ3J7t6ehAl2z0DIuEBCxhPQoLoEkbYL9ekJQUeoNLRUZ2RG3sgnX+mupHqhzY4xEPopwq1ArH9poCQOCUmmEEsiKTQP1O4YaJpvloRT7AdwBDAoKHe423mxNDTUJfA/BPJuk5OjHLEPeQTHi+FzrhMp+2EocOfR0Gh2NXRMQJ/WF4u4+YK/KGI/WFJtt85KkxtKwMkpH6HwShcobAZyJ8XdfVez+1XXnmlvrkHRuGtb6cJDpQn6297gGA+rQREewKj2WKfqEMSjRuWg8a0DCPlX4UCg5ggf7jFovGWEMPj4gK+VWtRCJfb3FxBXqgVo5IBVPJCZL31dK2vVqSTXs9eGMLtembgbe/BrNLt9Rcv3t4rbSI+0MUCwkMiAp6AFJGGwSBYJuVIQzkYhrUWhagQTyAhcH4AuH7OD2qbXwUtWYvtLCFYH/A+u+AEctu6bX0tMqsMARGhHoEADDgeNDTDP27vlQmih7wfUYMxeCiFygDp8YCHV6or6CmEyDn/qhSgEiuRECglQiKS/nq4LLtuchsHrdZu3+5fyDMxCZ2st2QELfSt98H08zQbaQhxSoB0psX+BDOQjlDXDEiMwJusm5fmP+9NKGNoTUoIgOGpE8aifxUKQ2FxqZLOfQUvwizCMl7lUlJiIA2VEv2PNXHXTGlSUYJQam5oeQfVjRjA0e9FVES2I2dgMQTZ9MpFaQeYpOfixYtAUG/rAqgEspkupAmP144K8+3EISlE9dAKCuQPSz9z2VRG63Edo/CHf7Ir8JLE0gWRGYqKrdoCi9ZQdjMpIEAoFuuomDbCQELwICxevI3ZU/JvpklSrtjbTFU1VNRtIHCy5nxXknPmAAwoKVox7/asgITJkCGtYguj4uqtf0oHWBJGdBJJkutrtTh7FeWlf2hrqZI7ANQ/tYWnhFBcXJwxNhJxNVpG7/J4cOJvY0rpdhkR9sM7Lt4mBvE6jxdGAVshqYSSMrHXHhQfE8Y8U+jy1Nd7WGG24kcHRHQxP1OmxAXyBxbL8Idp8odluWBN7RWUl0Y0GMxsQUETApKnM239NkPMiiDofrEhCEWzfPpg77dxCuNUIlKQIGdIYE5pxEy8vu1NNMMTBhr2Imcq+ZhMwmQ83lZSTqDg5ZhBoTVNFjJh5VLwVxswBQoDfNqN1AT8YUxtYVLvmcI0jZyt4huD0DZFCr1teDgyoxxK60NyAIRBIUKbguBFSGhHmgCEdILCJNGwGXi4s5Ko9yBpAkCidZ7Fk8UUkg4FAlHfZYn5ekwpj0JKXK+wyyZLLC7K/CAlI+/hsDId1XOThGFT3SutaIavvmvkhRW5sVgbroVMYFPYSOrVFAQ62RYpIC/OZSdNfC+d1ATiAaWN5gEnYaCEaFDiqbVVZCmkE8lkPakpeNQA96VyKDimQBIJpz1M9cOy0s0koq4L/DiUdnWUVgZnGjd+TWE/7IDWkIZRArRBHRZxvG+ioKCHN5J5KTCyJbghwBsuepLzZAgUIG97KPTtT15kBlI5WPFkM6VMh0JrNjo2dNXhU+haiGp3lpwT1yvHesu4iXBBmGGupyvKlEdQu8XWl0PVKfqcmdCKy2pWmwHqsam2YephtLUNN0ZmKNNqETExyBQyG+hW2BBuI/oLhoC5t5MhcGzw7uXqOk2+QDiUgBRdzfUkj7q6uhQFCiXzzRhOL9KyLCM8tMIUlpeRE1BLWpa4NMaGoSQT5LRbaAME9UGsvsIWQYsqfQh/ON+Rxsa2trYIatYiThCjBIFswVpXLCkIHmkCiIuA0AzNsBdKoIczA6VO0bDXg1jpbeZQMEDyqE5lRhUX8GdeiSbKLyBAtjDZkRsVIBupsUDJwKIialluXOE66rqzSTxLIsXl+FrdkGxPaxbuUNQmGUQiTGFKRCWFQVG7nmweFiqmUbpv5+TQc5vMvpUFBGUJzCne7mXhwGIJYsLDNOrqWBy10n+SrSS12zGovqYsYdEfd1wYoi19DEGZguq0KFt4CH2xK384IMZXLBxrKjdSdoy0RYaHmQIw+KaEPL1+SaFlPbUA52GxlAPhIgxhLzUWWEMlaLqkIG9LBl0knkk0eUgnGwQB4hkFpV1TmqJZVmFd4GdEszPrMKmCWGaReJ1MoRelZIVanCI5vaLmUCB2VRMI8nwtS6CobZZ+Ye1sCCcfU0dEAIJQ3wLtuinKBkcODIUzJfmDtISEDUH8P8qD1FngPkuDKdKsopNpjno4+2lhIWbihFPXGUrJW2/RBWFpI55OGxZfGUYVOf4SGBadmUE8X2CtgOBIW9dEL0kFV35QG8RXBdFRnZkQZp+9FhYJLSyQEfjI/iOh8VpL1E6Nj6OGFrOKFTzC71AoaAuajwsogmA6EKCIyAma4QO3kzD8mnpASJyimprsoJVFFBgk4kQFLz0opONxo9NI7y8HirOn0gDR7KEGdcJczM7Mor7Csl1BxH+WizJqgyfeeUssdqxqDQrEdJiMH7KId9tMTfXRulhbaHbKEguzct1kYdyxF61NZBSFloKCQRuOSwieeoOiAxl/OyA0cyUAQyDxVEf1FeGJY/JgQF/wo3VpajKDQgLaKW4cP2n09Bjl5cDwzoEDdKlgK1lDe4PLzLnbyMZAzfdLFCdvSbnEEH469KmYGFkTA0AMIcmI+AIto4xLPwj1QzEu9JNaGo70D7uXx5wcUazHRKHyDEYzIP2BZLNMEqQKybW9r3hIQQ5wRKDk1wNJCQnQTgwoj1gj1dMqEqQ7jeOYeafRCQyGceDAKTgHB82BHnkBAJ9MISqQJZe5gqBFmTEKCzI8wkNeOrTn0KdxkVkLg39XR5i7+tbMOC+OAsECbYdU60orFo21GVlKAUNUjK/dcY9QX8CG4GWdwBAMcgfWDT1UXyVrZGJIcpEkc+loqoPaqamoAWXUAwpnDaPcSJeX7+8xTh14B85BGKjnpC6D6MiMGKLi1pgsJtk5xuSuFaqnhbiyB+PQnkerYqB25QgvKgtfHxsBHIGWPGYKbLiBMYwoCk0FwqO2QCKJVH+cIj9SXdqBcJulYB0kE1kEaPHfU8FMKXGxesivDg9mavaUx413jhv7DaOmvJzs4kAPXsEpksIiCv6hqLSah5XUYOQrIJbHfqbGu916f7RHjfRKDPgV04ZJQdfHkSASkbuyha9wpQFjkBSKi801XQLhQ5qC7Cck6MwTBIsny5P2vHJxbycHCZo8NR1QLos5m4EcQ6Jnf9w4ecrotIiCcomecmTOulYBCkNReHL/jA+HvkT7lpbYH5Z53w5nyUvSEuR4JHJCJDhHBSPolwhIDtAYoQu0QqEC2zChqxUFPbU2hVqR8Ep/mHcgNMMSkoBACxGAUE/iqbWZWy5J2UiZq/bnnixQKM+ncNKIgwyMChSGwkjqvhmfT2KgSSNAuLQzpQcHwqGXhNGRRTBUvcjbjGZ9jIDkAMbcCHvJyJwoVDRrjXZgKNbXCgwwhQavMoUEBwVqGCizb6a5e6Ce5mUfrhXqgQSCMEb8K9qpJuICUajJpZA2jptpw6jOiFqfb7afMCCdXaXdziQh7X0slB6A4fKhLAZzSCEIjvAmm1mKBW1SFggRzlCckQHTPyL6CxjDTJbCGgUVmQKHRoO6TCo9zGch7N17W36vIHi8SI6ZlQndP8LR8YAdF2wK+HrSgIgaBYSZfobg8y0QhktXy0Dh1s+0JkfXgFz5ac9bbnN4RPUECUZKCVY/ZAH8YLxvgRGMdOxykk4HGUqB5pwWmsi6xMq/1Xj9toEh8HIrImBXPgSIJ/m9h+vm+nlhVucjoIPJGJ0yR0gKNUbcpnDAMlAtMARFgTBcX6qooHLC1gk0/UM/XcnGhpeE6OgIEgLSBY4soJ3ZWW8EpblJ2ihaMD46gSGQ7zlaEV36Ah9NqCyZ8CYMTg8KQlJBkOLJg4CY5PXYydWVnTD2S70gKaSRKZEqmcIpojBLEGwKhEFcWqqoXKaFmKXr4tFPyhXeElfUq0PCoMhXu2ArI/o3o+HqbFCGGWTmkIUXU+s0KJ1SIuDGpWmNvEOF6mEZFTxkCl2YLqUHG8JALgQEUUDIrKry/SlMP+2yBdILB9IGlBTpBguat79/1mdTwDmlhvaFq2VLFWAgXsomB6hH+eJ9QkAb6FgfkyyYCAd5Ddw2g2AG6tQabdK7C1PQQiknMEw1Oo4gi/HFVKpjzmUKSc4PDgSDkNC3tADBEGj5bXUIHBaQDs6WG51MoYbCAukFonE2LuIIjKCgxgyo+ORVaDycmIhxWYhDh156XyoBzgjjLAvMTGrIFZKRGhaFYc5109LjehT6hBIMusk/SZGA9zpH6SYQ/pQpa0lPazuSJLKjguDxkl4gU8BXgpCm9ZmuNSHs6hBGTafRA+Pv7GFbIApn4/EaJE/QEP2A0G9D8PUL+RogaJPYpy4Ihw69hXpKONpoZkHKglwEQx0ZeII5twsIDut6Zp1VrGxgMKmtrYWI68RIhzQsf0bVkknBc+wiCDRpFksqZdL3PfMMYSK6hrxHbExDNJfDIQjG/v1cTUFBM413RC2lB4fCrOjP8sBwKBza8ynvABILM4Qg5ItLWRD0uxOzfyiFwt00afH1xc+PFun6ess3mlAuAavpj7B3ZZwkQ0um0hQG2r31woxTZOSW03wuBHaHLlovWgNCh8GecAoRAADS5ZJCmgpMfD3FpuBzHMKqzTJ4tWTsI+URzICK5VnuFvQJvl4rU52LwF8dJAaZlmJdf+0oNWU3QOGBQ4HFVzjlnkkHLamxKfBKWnJvA7ecqKqs2+tkC5kd1obg35WaRBHVacTP9hidNTIsIE+etQzSUQfOov6joDCTbwqzwjhR0tt7YgwYDu25/GlcImgjK1ggk4DY6siRZ0iMGdQSvG39kzeOyrmjZF6PQkjEVEFlGovBvM8ckR1X7zyZgpiHPzCEpCHTQ4MMlK0yMFqrQ/BXp0ZNMgXLOAV9hHAolFo4ZXCtDYcgU7AZ+GZqhWMK90qeeOKJIyVj1rfffssIKCsiKeL1lbcu74nnFRP4VSATHozpz5MZyBm+pwc3QGFQGcOosaKhNwcdhJEwk2wKSRHnb5HGOEcaSjwlaAXeXA0CMnaYll2glDsN60A51w09lCctarKgpH6HYuOMbQkQKJihBEJ7sO+VHAGGJ058RFlxZtzRBW9dvgwHORQX2d61v6MjDNqj3S167MU3sk0E7TW9dB3RpDWGnOp6wljMm0e1SMs6qpVMoSGh+m5Ol4V3KiV5G8dqloA3orRL676AOCrnqGB0lpND7E+zSjDISWAKU7MqKPTzVr8pm8F9wzjRSxSeKLm/QPKwrQ2GIh7ZMjpLASYcnRTmZKapWB/6/CghOPqalqXQt3YtBV2ApGhOKwop2laSa8uSQoK3HohEF0cJEs7tnCNFK4cMFFAQS6k8CAhZI7xRbfmvPyNLIkEcPxAHjR7usVBwhEPESToZgmoonH9KelfOGHEBLU0hYKxkTNwjDLCHZcTuCCuI+E+HxPuHFIVF9aumw7TYSZtVpRl89nlMP+qyhbUZSF0QNkzpEnqT4V4boU9f5ATgScbrPTjvDbLPkJBdFqSHVrKTVpTb9fF8nYBSN0op7ULvc889J0Qn/ME4Sye/k02hh2yA+tDps/CHhVnpDWDwLsYXbBD3Xi3BeFUIYDhS8sRf78WnxEsYUNIuChnu30ThCSbtWX7+PTq3n71H+5M+V7uJQcFck0JIiMnoSMfQUNiIqbWZibxdBENzUhuk5ykpNMsVCS8mxyWUvQcj4a03cpvjMM8Ut/6Wn3uOIaT3U2cBcYBEEr6pEbABKh7YL4QKCcL49t13v/zhW0C4/+qJEjkkhpKSIyeyCtKhcBnwg9RcMXnP8nufAcEbjKBYfw8QPvuK7KIwBSNFZQcEvt2Jnlu5i4Ao1ItEPSKv7EPzqoz0B6mj2ylHWq4ghXJ/0mBPeE5BQFCIwx/eYcUkTQGZ4Thsgd4USjgL89svH3HH7V6Ja9wTouRIb0kvKDjaScUFqMjwIqwgHIU0OPw5JvzV50SA5kIQjumA8llBChFBGHiuNoVpI5pLQcWBeUyWLnbwuPyhQbalW+eJRDYy+v1Bbn/ek2bw13u9y4CAMFB+ALIxXc6mwCKBTQFOIhZUWhTGI/zDj+6VnHBDKMHsx3qP8NcsBSFFFM6NYU43IRiQJ7zx2ou6GwKUM1EoOqavvT9Us/AZc2T3k0aLvVA3uhqFgQYoAlCoV3ppr8wP1FlrsLiMrLZ7rB20aVQGA0JA+Y0g8LT3IzSmKVmUU0w8abEp9JiUFmdmZmkN6f69E7kElDEgXa6gcGjP+1fSwgz7IY+OIQ5+dvgTRYBXFgDlMNxC09777Ki+Zh+NpLMIQCfh0B0KfrrPgYtCSipHkUgQBOpDU9HIopGWqEg9NXu9iIwqL6bCfDKlJ/Te58LckBDeIVOg0NhJ/mCcJX+wjJPH4Q++Ba4dP/qIEPT2HjmSRwHTL+nlLz9lKVx+HyJqdK4FZvDV0aKjx1wIMJHio9rRw7Q9RdNioNC9dqJENTk4mDEWU0OLhly6Lo7N5eQ7/6TaklYPx5e1Jc67IbdqDXDYbKB+q8E/LNdCPlJm8CpN7M0P3xQ2hAPkC1auP1BVQT9n3B8bG4NUPoKM2Nsr537kSK/9EhQkDNVkOPQTFxCjwZj+4uHPjh49/KIbAeauH9U+o3fII14EhVQBCm0ijJLTEKlqI6wCQ9jIoTDKFJAKW2XbnU2h2eUPlB+EINVNd2EUopfN4K/LbAUffnP4Q8cdMG3D8YfjKKmZAoKodYEAnDjCEvFIL8//iMNiNQo/vU/SgG4DVvyGdvTzoVwE5A4KAkWHDVBAVNRJdJqTSjEEDNNFYWiRzrhXdNWnTWGbgin3LpJ7JEg6Dojw0FCKWsB/lWbACAQQHP7gWhbC2bRRU0P+IE2Bri2jH3s1SwAMjvTSqxwCORSopPr0EZWRdBes1xqlLijOG/obCgJR+EovTKFIm6LcoAdN0zJ32eFxwpX3OyZoX16dSCaggDk0OqZA8gmmUE/+kErhlC4rT+iluf39w6eeeurwBySWFASEgTQgwB9ISB8gI4As4jjwhGusiAkuCvfFW7LDZJYiGrz3xuoIMInPtU/U+6DwxroUFgRFRb3FNM2gpBAbNV2JP2XSzot24R0QUknDFChLJuLKFJqp955x1NFzf6WAeI0QYFwTKCOhlxmCXHeIs3Q2TtnK8ETvugRYNn2EL2NCMIIJmMGx9756b1UCEsLzTqp4T/tcUijQhW9jCozBXrsecQUGf9CQFMgh3FGBF65hCj2cN8WykgbLHAw+YASHP7BEvJMUI0Og/iJBgGmQrdwfYwRHsgTyncAeY6+S1bxKEBCfjWgAIfzz1157cS0GBOGY81fwDVQTbxSmEFELU3qTOap6DCkjuzFA2oJHDDSr3TzetOwq8A43KMouWq7rVWYAafDmNYmADMGgkAC5TNmBIFBvpbOmEzXSvTHSBA6CI0Tg32nGvb35EYHraQjqsVdhZOZcBtLg+U+OPb8mAkzg8FEXBKSIIf3osQJrsLxiPad0gmk2KZcwzaEsBbYFQdcEcq+FKmk2Bauem9L1MIX7DgMgOCwRHP7mTWGmOS7uPyshpGuocoJtM4KSXE+g6HiEM2NvPgPj2y//xsVVeLoFDA4PfVIAAY7/xffcskFHWCg+ergghSKtf079kzlT5crijBH0Z23BsBLNoj0uF2ao4ZpgU+hiU2ggU6DU+DObweGnHEMQ7A2IAOXE4AC94OuE2BNyGSiHWJEXOB5MXPny3b/FDYkWyZgAABT5SURBVHNisUlOviACOoluCEThK/2wth6FKbUkg3Rp2bs5sqUE4oIlknWiPS3mXaZAu7qdBHGPM6P1zVMOgxc+xBlMS29wIFCXTRirMVht/szAEMb3f3sXhmCMNg0WnnwWwld56gkUjq1LISRUhuw2TSWid2U7LfAIpjAfl7GxXZpCqzIFQdr5IwqJ3zhWIBkolWycVRDSqCRVoejKCkfWmL+yA/H136jTYKSa1jEA16wP5/4kKOhMoeDOXgSGlOosUJtG/lNTDGU9wjJ72qn/zw4hVyWbWT/BDJqp58TyyGFw+JsJQSJ5P869Uc7JAZIxXYOAcO9EDoMj//7vayIgfSS+fvfdd7825kqLN4qA55H37Vc2hULbGJEkVIaMLZqmHSKcnQdkC0aaLg0fUC0mGRupw1Q/YND27jc/fOEpFwNujdfsJ0OwTh2wIcAQZEDIFUhrWQKCInVbiIF/MwhWgbIhCkXarKMTbArIleEgF8r+oaAhNynzei2JBRkbk0o8g8IHWQZPMYN0DyICnKGcveEsNGJP2pDO4JIHMjGsioESg2Wc+bLTSm3KDFangDhxuOiTdSlMKJ0AlwjYIQJ1RXDI76+enDAtWiW0ZI+pgXcu7JUO0cAO8WaWAWoGMKgpZ0OIy4hwEomhs4eaqI4z0OzXdoWSEmJgmaYRbok9JgKHwlE9tg4Fn62boBNKlTGY9OCGcPWimLiG+fNiKe/tkvs3uuR2t9Y0CYYPP5Dj2t/fpORIG1Q6UUCfOmt7Q0+nJe6zQpCG0FtSIByUnHj1AhQihGzpBpPCuhQ+Zwrr2cJwdiO0I6KjZhPqTPHmBy8cfpM2KCsK9dIhGtgwkqKHw4K9sB6XCPaDgXFcGcJxeAP08v0sg4LhAInhAt0k0pyjxbVtYEANJ53EpF66LgW75ZhyAkO3GdUDE+IaYv/fuZw0hJSKQjae6z2y5+qhTc00OjuRGctpwBmOc2ZgQxDlNbIQAgQWhnKsCYEZZFq2BwFT0CSF6HoXhfVn1+1N2yzMRZyMMGQAauMBXq4nHxjgTludiHMnUtCKnYEogFGuBgSzrBqohIQ37O8xOST0kiesN2AI28sAExn6bGMU3Ls+TXvt2jT5emMTbo/iMWkLZrWtiwRUIp6up2sdyp2xn7ZmHD91wHYGw6JcoSAU8AI7IFDNbAY2rI82RgFFxUYpBNTcg5i8fNVtcveFL7vGOWcKdut5wEqwluYrPuI2AhJJji8QA5QRLgiFIiKZAVWOphXYVgRM4asNUmh0KDSZpvrHAXNEVi4Z00QUlBRkWEjKRYgkvdUgehgBm4HD4B1mQP4h3eGJgolRhgOYQXTbGWACx2iJ6rVjG6HQnQ0MUXvt2l64bEGuqGMK9bIBn+Sek5fuLYLg2IMT3mnFqZEmGZw9FadrYQiOsoR1nOEENVHMueltygp5FL4ik94AhaLGheyuT4dC2AmULWFoR3VdSDvnSa6r0pIC8gNfAaT0wUnJoIbDZY34aB0jkPoADLofWySuQeGNjVLQ+pwk0WROxOzWk91t0KEeTBLQikIrb+rw9jAFC36AcVKJZbgCfEEyQKgQYxthYIW782ug7aPwyYYpjAvnH3FukBSsFqeBiXhBm17tPeBJDgtUWAjjlIoFB86epAZjvKfTDpflPdY6tsBpwZreHpG4FobiDVLIbnEr1i3ViS7WF22XKOYSQ6TbE3JJiinwjmja0KLEwTunDDYDRziQejLMQsZANZM50bQldUD9d8pmfE+ldT9gYxSKRNCmIDNkMWfNRVf3bjDKFTNTUHtZaCNPnTh19hQGIeix1aNS0XjnuHh1HQabVwfyIXWpFLI6SawURvc6JDZKodSm0GLZDSe/Oef6ZJ3ktWF5V1AweHT2ZOWjzJqGAT5Q0Ksz4NQ42rQVBMHANGYv3APfTxdSW/prhzfiEa7A4GTIwUmXS9AbsQmDWyxuClDQPT01WfW430Zw/CT7SHy1yDDG1cLmWwd0U7WwDeDmaXvcVCgKKG/8yw1RcAVC2yXCuRQcDC4KtLOnZr8cqKc6LYs9ASr6HbywoKjiss3m8oQxWrsyo5vOCrreFORlzdN3bu7evXtfduC7m3fu0H7dAhw2QKHN3u5IIsleu/bbgdL5pOIAdGSyp8tFYUBYsqiMS9eAXDp74OTJNEUFtg5ojftjYyccBKSQwrs23T5BMKQ9ATfu3N0t5507+L07zGHLFJAkoo4xzNmBocWcyP9IuIlQ6xKKQrsKDAbrhnfOnj1w9p3jEBHxOPsJteJ5Oe6jEydOjH1EryfDuzavkPiGYrWnD+5ehYANYve+g+ceiO7VAW+MQsqhkDHVddfF4YlVjmbUlBcPSb1Aa7fx4z2nTmKQZjh7vJwzZg8Lpxo2iZp03HDi2FxqK0JZb5kQ5rmDayNwTOKOObqqr23WFlqcDaDTTmc+56SQjkRgTMt1fFQVZ2n6Zw+cOsUEDKuTVMN+ycDq5Bf07FXTnOArFTbNgC7nEqd3uxBUHcwbVQ6Hgz8urjzqDVKwd4MXU0Ne6QQ9tgoFGDOCw3ySimr7+hnDNdKdnUSgXKYK2rtALySE4NZqBYrvC3cdO3BP/t945IDYV3XHLpHdn4Gosu7dkt0UkBu6nWWaVY2reFHwlUNMga7Ap3uqkHDsUflCZcueTtl0YAThrXaQSLfW2oZgzz2SOyQJxYEx5C7S6d2jBa+kdyi4f6tdTUbNVUOuXpwyxHxza7263VIcNVVnjZ0u04aNgHrRygxKt9xBIgh3JISqLIHX5fgXGq+/ziCyHPbdoduVuhCwxFj7QvpVA0NslHKDzoGhdPVj15voHs984x1qxBEGmi6bBLkFjKKm0zGD6eDWyyWCcDfLgAn8izM+xpAkFAeF4bSQXk0I6P4kC77hjTzpxkWhWB+xdPx2qlfM6BqHrzfRoyPSA+mupLy9jA2gB9VEDe/UsBEEHqt7omfEnX2OHSgEmPu/ugaTUByqZNIUVBnpeksGmX1qZqNP/9NC4ewvTsElmsy5pljx5KqBQVIOKzVPN29tSPL6FVCk0+l4nB/FTQjmMoOP10xFYKy1DcE2Aybw9tv8f/kfgMD7bgznaoGhVN67duNP+3GpR5kbAiZ15VOrZQn1U8XdoPB3sXJcuzZhMgLeefIYCBSEfQxB2YE0gr/kDsXhdReG06grNnDv2oIU5vQYzaOl1EytPQ1qUF+79sEH195U4xteqfvmww/fFKYV3ULRvPI3CJELwSHwQnbQt4TGxiBDw3dC1EY2+4AGFwXKDbo+akZhDOZc3oENug8STivefOow7V3g/zx1mBdsoZI3uvNkHQphcdqBIA3hbUbwVO54QXJwY9h3Dt7QF9Lsp5psEMODrNRAUAhSk40omPkHFsg9WSYtXzmH8+HfSSRTPNyWhdaUWKhyQZCGwAiOHXveHsckhrdtDLZP3JD+STei7+sLbQyGtpBxHTitEC0ShUBedY1550QKeIUpLNcGDvDbrsUlVPLiHNVIDgQyBPwimvsn9qBv8B5Zw9sfU4jMGsNbL6lHmrz00veSSGi9W1znUJiDS+wiCsEVuVIvbcnVZVT0f/jB4Q9oMxM9eWZbCPBHp8QD6Q8cE94mCC8oBv8jRPgfL8phY3hbGsO/2RLyhqBLLT89dIXu7rTnEWAARF/hC85nXBSQGxAlWgBANzP5x9YSzBWUMAdo6DctYRrbucwKU7AWDrIpMATEhBeUIXyCqQ9Nz3E76B//848XP5EYXoBPvB5xFZgSw090ff5lukXBnst0gfrau6Fpe5MrDtJ2N7mt0OnMZ0esNDiYi0FP0U1hJlPbsPPE/bEp8R2bAvvDxxQTpCWAAQeeWDgDcReemxz93//9X4oNH0eqdrsGfOLKnj2P4ocOXRZvHcIr/Od9EZ8sgEGLCNcp1u3Fa1hFfimhNwW78w84imppu1cVdJOiwm5lChwYCQIZQqy4BSOwOMc9qH/MoVSau7b4b+fO7cvpQ8EYfjoEE9gDp7hMN7KBRRiP9hS4CwMoTGenQQ1ndvFsZz47YAx5GHjTx3YvNjeJG7tVVCBT+IsyBbYE6kKPjo7S9rdYLDY09MH/vfPgR27IfXd3t9OPgjF8CwovEQXYwUvifbptw+VPL6xtDI1TORiaJrmni/lNr2i7NQWDORU89SPXKLseg0IpFxAHbYd4W0KAKcRi5LEm5yK81l/8SwTho+rg3bvnbgq6acKd72xreBDf8yncAhSuOBR+OlTwrk3jYiJr/UhTtOSh6xNyp7zuzzayYsG80BAI7gAFk2UjUWCHeME2hVhM1rRzqe4Yjukvr2fbbTSqqqoO3nTHR7rUTlG4socp/FSo7QT9OJoNcLpeasoh0cQCrmXLHAzIGjtEYXdOWFChMTZUzHV/UBgii8DpxTGJPArIEkxBSAqXxVShW5kBg2u5SNebUlkKeizod/4qWJrFoA+CybZTQIYg8bxPhgUWTHZUgC3gjz40IhZ257djYQlV2RC578FqFOgi/YVCGLSpxUBLsYsDjsa2D1hAIPuytNTWkLFA6U5QCDKFg3ZwfNvOEEODhEB/6uPv7BZULgPCUGVTuKk84jI5A3nEHkXhPws95FajOwLndvT1mMsRAopQjIxBJgrdH9xRCvnBkfzh+Y8P7t4nRH5jft8KCg8wZ1D4r8vi0RlQeP/LL98SL535r/S9khNThTAU9Ytoacvqy2dIkQF1FUGTjQFBoXSHKbwuPcLOk8c+aDsoz/PpXEN4koZ0CbsffUN8vUeYZ0Dh6zPImV+c+a+3xPdnzlj3Skr+T8Et8kVtwBBYVQbqMcyXc4WaO0UMevGLUGCPeOovvu8Ea8rdVTdZVeVCeDLXFpiCQXP/+gxefH/my7esM2fOxO+VvHqhcW0IMkZGA8GWVQ8N1h8s5Vvry8kP6oHSHacgoyOKiBfe/o/vqJV6R84eGOzAsK/q6aeffNrGYFPYd87E7MW3Z768Ynx95gxwnPlBxM+c+VrcN9Zfu42IcMAJAbnH1oQpU8qUxlAa3BX8RShQFfGvHxKC03cPVjkp4OZp+erczadBQWJweQRpxzNnYAE/GPj6hfzPF2fOUJm9/jMi6MKRQGk2MbqvSEvRnJt0ZQyl8r87kilZNakc8S8f/8dp2rNwt8pVKOyrOn2Dkum+00/TcNmC/Jl9B+kGL18YP+DPlTNnrgDAD3EYxQ+if0PNJ03rnwwo26cg4KqYYxwQgjFlDKU7RqGFVROXEcMRQnDjXFVOUth38I64iQk/WHjGRaHKReGOAIEr38IU8PVrwyBTuPLl98aGn81EGAJ80vmIUg4HvVu6QkxFhJ2ikC0pn7yLOum70/m7FmjNARDO9T/zzEoK/AN3BXzga+N7QPiWTOHKD18YvI/AtzEGRfzIkGlgkMkC5ZKTPTlJYjS5jWEnKMzJ5Zg7P4o7N5EBlBRwYsIdqRxnnrEp5AVHomR88b0RB4QJxALD+EI+9s23kVUqZ0QIA2YrrSAQbIrZSlpOvCmwsxQC3IXfd/MmAgAinz1RRUJCqHrm2WccDHkU7gjLeGQY1gT84etH6iYHlm+TzyPSJIZg96DCUCo56IOlK0bQXLlY/rgjJl2CiiOGkJ0sZrob9rFv95MSgcsjGALbymnXOpG8nGehvz+y8WfPuDFI42dzQOUo7cH2iRwKi9tOAfXUDengVU8SAxzRswyCTznm++Qzzz7roqDCQhbCFI3+4UgfvsxGInyH+E0/mIquJZqxyOylOVBWAAcKD90rKay5oLllCPrghBSHVUzhWT4kyeFpto1naeQ6hB0aAaE2+yT1x3zAvKbNMgZw0JVSkhzyjWGbKVAbiW/186Aqj0IRz5u841l67bYFFTOUJVjb+URfYChlDqlBWgmnNBmEdhwM7hwF2jFQSrv6+kMR1o+7q+SpL3I4OESetSHYQYHdoWqbIfDlRFFlDrABqRaCpYMtwR2iAEfoprvczPbJm3HvzvpE/qEph3B5g6wfqu6I2u1+tjM9WEHlRKofZGQMBnbEFmAGTbTrvHZc3YivsZYx7CMMz+RjyEJ4Og9CoRbKljGYNga6oCXfGbaNAj02ObNIW0+GnUnYGKQ1PP2s+7hUUHBZAocECow78cD3rDVQSNBbVsHw+BTwud0UD2dDOVtPtEZLlc+5XvGsw8CRCTIunruxU0+914anRu3pdqOOCqzk8HgUEA8HM4Jua7tC1dACwe6sbIBf5OZHJ0FWSUOoFda6+xq3ikHzCRsDmUN3HobAyONQgBlM000AZyKrratrWp+46XBQIjIPgRIJ+859J7Y7O+Qey4yNoZQEZB6GQHjLFEgZjNAusZk1xa3WVssltOyvPumqKVYyWGdlfjswqBgZRLLIDQ5bpsCXfVCdt9YT9OTvpufIf5cDgjS0RCBLp31V527IrZ07CYEOZWI6kDWHWPCxKUCOBuZM2oi2nrpVjy94wNdG7LNb7nYzBeOuvF5mc0XzFjH8mHEwBAdjweDjUCBpwI/C6dvAQ5OJQ1GEH2Vx+u7dfbnj4N1a3nfZ59vUrr4tYxjOYiBzyJaWm6VACFIUEPsjm9iSKR9rsiB+XFi4cU6Ouz8uPCACtT7fxj/oMUcuhtKmpq1RgPLi/cO1fcObPHskqhuHh2dmZ/v7Zedglsb4cOPWK8bND63xQTRbVQe7t0ABwaApQ22f/uHNdzzkQcgxzOMxi+atDSTv/BJiUxT0WIxvmF4b2uy21FUO5RefveuX94mVynFjFGAG3Yu0g7y/7Rdz4p0aq2HYCAVEg2neRE9m8GtP4vGHNi78+Qp6PQpICqVSIY7/ema8vUML/bd/MxTIE+i+JmJhnYdN/76G1vjfuTGyAAW+NnqCzWC9Tci/twEZGe7eAAVCECSRDJX8uw+IKwcwpJrWo4B42CIvkZ8Z/gMyKOLmhwvDahRIHbEnTG1hQej3MjQtlEmtTUEvjtLd8IRlPbY8+m0PLSSaVqeApJDiC+wW2v64ZmAPYGgJrKSg6zEwsMgV/thmoIZW9GAukEcBDKIcEfv+FAhoaEVTjMGhQKsqhGA2svNdn9/O0IoW5lIBmwIYjJq0stT4Z2JQxNYgUgGmgNRIT4ye/YNqg4KDHmGXYgrEoD9U4FHyf+ihtYkUKITFwuyfFQENYFjk3aR/XgQ0gIGWVX7tw9jy+P+mMGv1pUQjaAAAAABJRU5ErkJgg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endParaRPr lang="en-US" altLang="en-US" sz="1800" dirty="0">
              <a:latin typeface="Arial" charset="0"/>
            </a:endParaRPr>
          </a:p>
        </p:txBody>
      </p:sp>
      <p:sp>
        <p:nvSpPr>
          <p:cNvPr id="17417" name="AutoShape 14" descr="data:image/png;base64,iVBORw0KGgoAAAANSUhEUgAAAQUAAADBCAMAAADxRlW1AAACE1BMVEX8/vz8AgQAAADUEhT/////AgREQpykAgQAAAQAAgScnkTA/vwEAgT8nkSFg7yho0Y0MgSCgLyEgoR/fbyUkjR0crzM/vzZEhTD//+pAgQ3NQSMbgygAgTE5uTS/vykpaRWAgTUs7WxDxH/pUfExsTqaWrf/vwwLgQdHB3s/vyCAgReXymVl0Hy/vxBQh2Ihv/w8vDBAgTcmpzxAgQODQRyczLdAgQvLxWJizzsTUt+fze/wb9naC3GERMnJQRYWSe2AgQfHQSTAgRVU6aUlZRTUVPcgoT8c3NnZbP87uwlJRHkAgTib27hExXf4d96CwwvAgT0MzUWFQQvLXCjZiz8a2qYmZjIxufJy5QeAgQmAAAyJwY/PZF3XQosK2VTQQg9PT1xlZRmAgT8g4LRv796AgRzdHO9WwTI29liYmJHAgT8ysg0FxhtRB6EaAs6OhrcjI5tVgr/igT8oqGWysmioM4oKCgYFyGGVCW0tHEzMkg8BgfQgjjGWVk9JhF1c6dTUXWIPT1kY79SJSU/PXwkIzIWFDDYpadAV1fwQUFzm5qWXilnZaGqrGD81dP8k5JXdnZrMwTJaAT8tbSgURCOvrwhIEs4NpWkSkkSEShOKATdcgRMIiNMZWR3OQSoUAGGVlUiPDsFAC/dfSobF3EAHBxBMjJLSmqeHyHXKy0vHQ6xmZi+dzPDQD5FRHkgHmacnXDiZUdOAAAgAElEQVR4nOWdi0MT17b/YTsDM3EkECwxGptcTAsNlMJNgDS8AxwVyqOh0oJaMS14oa30oVjFij1ia6229qG39py213t/vd7jr7fn9yf+vmvtPZNJgPAQ+tznWELEMPsz6/Fda++ZKSr6/Q5t2CdEX2hY037tI/kVhzYjxMOHl4SYGf7zYtBm7l+tqKyovEUc/qwYNJ8oq6ioKHv5/PmrF/60GHxiiSCUvYxRdlXM/NrHs3NDU2OVv4mIqzCFyvMv86i8KiJ/PGtQU4/4eLTRG7l/PyyuV1SWISpUnicQ52+JP1SElCd/uK9v/IFwDV8ohwNMYamyrIxM4TzGy+eXRJ9WwHR+P0POoC0UupFKdes0uk0LwzQwBOWB7PS0qQsEoYxyRCXZwpKYArtQqD8UCv1erUKe/1CbT1ipFANo6g5LI7BMKzoyMm3R6+z0tKlLFeQRZZVsDhQe+4dnbcNp/N2ZAwNobIvM/igWpwN6MRFompwgJ6CB2VvVQ37/rl0dGRcGUIAhUFyANyBZVl4Qlrj+8CqoVCJv+n5P5sAWEIksTP0owpmmGAi0+JtGF4VYmOlrbJR86AyPAMKuXf6OSRGx/yVsgdyh4vz5SoJwFdRukWnAMsoqrorfSayUPtDWP2sKkQm3tMAEWgbD5AWzs8PDjU6Mw9e+BRvDrlFbFpAtVFCmhFu8DBgKQhknjJd/Jxi0ouHG0CzKADGaafHreiwWzcDgf5yaGR5eEeW1Rtsadu2ylCzQpq5zbCyDMQAG/GGJvi87L0HgjdnfNAXMsLGojwPZ5ERTk64XFzdF8c2PP/ZFhtdQSI2WbQ1RdZK1KShH8oCK87CEJSEQLBETyENYRJUZC79ZY+BM2NdPBMzJJs6GgdQofRtqayyQ6LMYhqJiQVK4VMknn30CkXEJFkFmwOrhZbKO3yQFjgPjPiYQDjQRgVQpfTcTWsME3P+4sVaMDBGGjgnyCS1iVJJeoD8VFdcFCUlKnJWVUlNXlv0GKdAsIyH2AnMk1cJyYI6+6+srZALuT+gTIuhXEbIRkeLqEtkC/b9sCaZwi0yhUiYJYKhcsn5jFFgOhJjAYjQAAoMcB0SfjyXvRj+lX1gddmiIiIeVt2RYwP9IKSgIVGeXUa58+FuKjmwEvoVaTDo8QoKgxZ9BHJiZGW7cpL7ThhdEZsjGIJaWadYVNC5RVKiU354/X1FJUeGhqP2NmAJLnrYpioWTmdQg0mFLYI7kQOP6cWC1jxsX5rTMl0JcvXWLegsEgfzhAjsDM6l4+XwF5MJvAwKXBbNTZPnhuZaYHhtMha0bN3zDWyIgPxJxhX2iQ1iVy4wAM0eSJFMgj6ggHQX1sATraPz1IZARzJAkEqOjgRa9ONaUEQ9uRCKPV/Vqw8LIwBj8YXF1+RapZ5r5JTElHsq4KKurMpQR4teGgGlqvj5ZDJIm0rvhxt+1Rbah7KeWcweqCSGegClQeqiopMYrdxrK5J/KJSrDflUIUhRxbTvaTZqoNEiCaOtOkP/5whjdtWtS3PrnElkCTj7mHJpiUyA5jS8oIBbafsW6miMBdQFMs9RPojBA2bBtO1s/GvLtrpR4uExZklMjznubWLrF1SS9AQi1v5ohsBG0kQ1MkCaKdaeoNvRte/MLAdIQ8Vv/hD+wcERQgHSouMXBsYzriYVfBwJLAuqRiLlodzFU4fQESiPfcGPR9h+O1iZMcWtMnno+822zMAWpFfDOpV8HArnBMEuCTFNM11u6FxcRrmaHd6jlBQri+vKYnHUZVLJvWDx84hY3nVg6/PIQyNyHfbMLUASplkEognBGiP7+tuGdawKDgvWzMgUSjULrv17xM/dgST9cEm2/LAQuDmZgBJOLQb8ei6VGJkXtlC+yicpgK7+1X1waW5YQ4A+G8EFK31L+AMXo+yUhsBFwjdzdRJGAhL25ENlBI7B/sbhEUYEbC0sXxIQhHt5alhC44fSL+QMFw75xE/Oe7kY66E7N0VJBKNT4CyyGwBQAgXVBZcV1MTIkROVYpayvK385U3DaBKOlMZIE0yb3ibZDGG7ktw+TKVTKNPkQhfYiqiqOCpXSFH6JCsoWhuEUCWN/d4YQ1I6v6QfaquNxDmCWTYFtocwS1dWAssyhkYzh6i+weE8ILGiCDK0cxZrmaNVETPka81dRXT8/HLFqc4c1I+uJreHQ+sTS2LJMD0iSIyiwKUhUyJKi8sLUTgclrSgygyp5JAg/GPSPTnK7sG2NRolaaZiKi9XGVCjCY9PFBa1SH6HQSDnxoZij0hL5ooILClJQO2oKvDwEBKOBQWqWsRXUzq6VEFhGDc/2Z6dtWJYlmtsb5vG6obXBeb9/dW215lQQGivHxriKKrslJjqqhbX8z0pVX1fsbLdVIVjMtMT04iYOBQtTa+ZErahRrjSIgVY55ufTjCHdkEy2pkVPXSI5gDzf2jpAdjGbd+S0VrGWi0XEVcxaqsQLIor6+ionTV6s3MkEATMIQRpOjkAVFMemqWtcOxVZKyfiXR8QpHviyWTS46XhSXR1tbJBIJ3Oe+vrLNHl9XYZot7rTSYH0oI2Hbh+W2Rm1vL5ilb5DeQPt8Z+5tUo+EN4KMNSWnXdysp2rLEC26bzGuXFk+5RMoP+tjVlgUog7UlM/vbt216Pp6trnpstXc3NzWkT9gAC9WnR4PXW42VXfbKuQVjAYA/VmZDt6UYtN+7SWpQsILiIEmEhflbSoaJy56KCpo2DgdxNMThCCGZDBRaPtAj8Zr7d4917+5WL3va6Ljmd9ub29nYODtJPvJ4uhSE7ZkLj4+MhalMbZDQji/JtKzSezSWaT1xaplnLRZhGQRCW5QpEGTeYdsAU8MtDqJRTxbyGNsLHVCCk4zzCcepgBp6LxEARaK9v7nLm2lVXVydEa9LbzBhMkW7HO3XtaecnwtGRoaFFs3rIPzQSNVQIlaJUaxQXbo0prXxJzGqCoFRwj002H7c/KpBAhBnwIpq/22RdUCCrSQbwdw8x8DTTOe9q9yaSlg2ga68cSWSIdm8X/pBr1MnQUd9FFpDp2OX3+3f5R81qarDypo2REWkUFjVwri6PsUKEOhJ0ipbHlirlCh2bwg4wgHGnSCHrLbSfwNe2ljSSP98IY25IeJiBN4FYMNDs8SZUSmywCTQ3J7t6ehAl2z0DIuEBCxhPQoLoEkbYL9ekJQUeoNLRUZ2RG3sgnX+mupHqhzY4xEPopwq1ArH9poCQOCUmmEEsiKTQP1O4YaJpvloRT7AdwBDAoKHe423mxNDTUJfA/BPJuk5OjHLEPeQTHi+FzrhMp+2EocOfR0Gh2NXRMQJ/WF4u4+YK/KGI/WFJtt85KkxtKwMkpH6HwShcobAZyJ8XdfVez+1XXnmlvrkHRuGtb6cJDpQn6297gGA+rQREewKj2WKfqEMSjRuWg8a0DCPlX4UCg5ggf7jFovGWEMPj4gK+VWtRCJfb3FxBXqgVo5IBVPJCZL31dK2vVqSTXs9eGMLtembgbe/BrNLt9Rcv3t4rbSI+0MUCwkMiAp6AFJGGwSBYJuVIQzkYhrUWhagQTyAhcH4AuH7OD2qbXwUtWYvtLCFYH/A+u+AEctu6bX0tMqsMARGhHoEADDgeNDTDP27vlQmih7wfUYMxeCiFygDp8YCHV6or6CmEyDn/qhSgEiuRECglQiKS/nq4LLtuchsHrdZu3+5fyDMxCZ2st2QELfSt98H08zQbaQhxSoB0psX+BDOQjlDXDEiMwJusm5fmP+9NKGNoTUoIgOGpE8aifxUKQ2FxqZLOfQUvwizCMl7lUlJiIA2VEv2PNXHXTGlSUYJQam5oeQfVjRjA0e9FVES2I2dgMQTZ9MpFaQeYpOfixYtAUG/rAqgEspkupAmP144K8+3EISlE9dAKCuQPSz9z2VRG63Edo/CHf7Ir8JLE0gWRGYqKrdoCi9ZQdjMpIEAoFuuomDbCQELwICxevI3ZU/JvpklSrtjbTFU1VNRtIHCy5nxXknPmAAwoKVox7/asgITJkCGtYguj4uqtf0oHWBJGdBJJkutrtTh7FeWlf2hrqZI7ANQ/tYWnhFBcXJwxNhJxNVpG7/J4cOJvY0rpdhkR9sM7Lt4mBvE6jxdGAVshqYSSMrHXHhQfE8Y8U+jy1Nd7WGG24kcHRHQxP1OmxAXyBxbL8Idp8odluWBN7RWUl0Y0GMxsQUETApKnM239NkPMiiDofrEhCEWzfPpg77dxCuNUIlKQIGdIYE5pxEy8vu1NNMMTBhr2Imcq+ZhMwmQ83lZSTqDg5ZhBoTVNFjJh5VLwVxswBQoDfNqN1AT8YUxtYVLvmcI0jZyt4huD0DZFCr1teDgyoxxK60NyAIRBIUKbguBFSGhHmgCEdILCJNGwGXi4s5Ko9yBpAkCidZ7Fk8UUkg4FAlHfZYn5ekwpj0JKXK+wyyZLLC7K/CAlI+/hsDId1XOThGFT3SutaIavvmvkhRW5sVgbroVMYFPYSOrVFAQ62RYpIC/OZSdNfC+d1ATiAaWN5gEnYaCEaFDiqbVVZCmkE8lkPakpeNQA96VyKDimQBIJpz1M9cOy0s0koq4L/DiUdnWUVgZnGjd+TWE/7IDWkIZRArRBHRZxvG+ioKCHN5J5KTCyJbghwBsuepLzZAgUIG97KPTtT15kBlI5WPFkM6VMh0JrNjo2dNXhU+haiGp3lpwT1yvHesu4iXBBmGGupyvKlEdQu8XWl0PVKfqcmdCKy2pWmwHqsam2YephtLUNN0ZmKNNqETExyBQyG+hW2BBuI/oLhoC5t5MhcGzw7uXqOk2+QDiUgBRdzfUkj7q6uhQFCiXzzRhOL9KyLCM8tMIUlpeRE1BLWpa4NMaGoSQT5LRbaAME9UGsvsIWQYsqfQh/ON+Rxsa2trYIatYiThCjBIFswVpXLCkIHmkCiIuA0AzNsBdKoIczA6VO0bDXg1jpbeZQMEDyqE5lRhUX8GdeiSbKLyBAtjDZkRsVIBupsUDJwKIialluXOE66rqzSTxLIsXl+FrdkGxPaxbuUNQmGUQiTGFKRCWFQVG7nmweFiqmUbpv5+TQc5vMvpUFBGUJzCne7mXhwGIJYsLDNOrqWBy10n+SrSS12zGovqYsYdEfd1wYoi19DEGZguq0KFt4CH2xK384IMZXLBxrKjdSdoy0RYaHmQIw+KaEPL1+SaFlPbUA52GxlAPhIgxhLzUWWEMlaLqkIG9LBl0knkk0eUgnGwQB4hkFpV1TmqJZVmFd4GdEszPrMKmCWGaReJ1MoRelZIVanCI5vaLmUCB2VRMI8nwtS6CobZZ+Ye1sCCcfU0dEAIJQ3wLtuinKBkcODIUzJfmDtISEDUH8P8qD1FngPkuDKdKsopNpjno4+2lhIWbihFPXGUrJW2/RBWFpI55OGxZfGUYVOf4SGBadmUE8X2CtgOBIW9dEL0kFV35QG8RXBdFRnZkQZp+9FhYJLSyQEfjI/iOh8VpL1E6Nj6OGFrOKFTzC71AoaAuajwsogmA6EKCIyAma4QO3kzD8mnpASJyimprsoJVFFBgk4kQFLz0opONxo9NI7y8HirOn0gDR7KEGdcJczM7Mor7Csl1BxH+WizJqgyfeeUssdqxqDQrEdJiMH7KId9tMTfXRulhbaHbKEguzct1kYdyxF61NZBSFloKCQRuOSwieeoOiAxl/OyA0cyUAQyDxVEf1FeGJY/JgQF/wo3VpajKDQgLaKW4cP2n09Bjl5cDwzoEDdKlgK1lDe4PLzLnbyMZAzfdLFCdvSbnEEH469KmYGFkTA0AMIcmI+AIto4xLPwj1QzEu9JNaGo70D7uXx5wcUazHRKHyDEYzIP2BZLNMEqQKybW9r3hIQQ5wRKDk1wNJCQnQTgwoj1gj1dMqEqQ7jeOYeafRCQyGceDAKTgHB82BHnkBAJ9MISqQJZe5gqBFmTEKCzI8wkNeOrTn0KdxkVkLg39XR5i7+tbMOC+OAsECbYdU60orFo21GVlKAUNUjK/dcY9QX8CG4GWdwBAMcgfWDT1UXyVrZGJIcpEkc+loqoPaqamoAWXUAwpnDaPcSJeX7+8xTh14B85BGKjnpC6D6MiMGKLi1pgsJtk5xuSuFaqnhbiyB+PQnkerYqB25QgvKgtfHxsBHIGWPGYKbLiBMYwoCk0FwqO2QCKJVH+cIj9SXdqBcJulYB0kE1kEaPHfU8FMKXGxesivDg9mavaUx413jhv7DaOmvJzs4kAPXsEpksIiCv6hqLSah5XUYOQrIJbHfqbGu916f7RHjfRKDPgV04ZJQdfHkSASkbuyha9wpQFjkBSKi801XQLhQ5qC7Cck6MwTBIsny5P2vHJxbycHCZo8NR1QLos5m4EcQ6Jnf9w4ecrotIiCcomecmTOulYBCkNReHL/jA+HvkT7lpbYH5Z53w5nyUvSEuR4JHJCJDhHBSPolwhIDtAYoQu0QqEC2zChqxUFPbU2hVqR8Ep/mHcgNMMSkoBACxGAUE/iqbWZWy5J2UiZq/bnnixQKM+ncNKIgwyMChSGwkjqvhmfT2KgSSNAuLQzpQcHwqGXhNGRRTBUvcjbjGZ9jIDkAMbcCHvJyJwoVDRrjXZgKNbXCgwwhQavMoUEBwVqGCizb6a5e6Ce5mUfrhXqgQSCMEb8K9qpJuICUajJpZA2jptpw6jOiFqfb7afMCCdXaXdziQh7X0slB6A4fKhLAZzSCEIjvAmm1mKBW1SFggRzlCckQHTPyL6CxjDTJbCGgUVmQKHRoO6TCo9zGch7N17W36vIHi8SI6ZlQndP8LR8YAdF2wK+HrSgIgaBYSZfobg8y0QhktXy0Dh1s+0JkfXgFz5ac9bbnN4RPUECUZKCVY/ZAH8YLxvgRGMdOxykk4HGUqB5pwWmsi6xMq/1Xj9toEh8HIrImBXPgSIJ/m9h+vm+nlhVucjoIPJGJ0yR0gKNUbcpnDAMlAtMARFgTBcX6qooHLC1gk0/UM/XcnGhpeE6OgIEgLSBY4soJ3ZWW8EpblJ2ihaMD46gSGQ7zlaEV36Ah9NqCyZ8CYMTg8KQlJBkOLJg4CY5PXYydWVnTD2S70gKaSRKZEqmcIpojBLEGwKhEFcWqqoXKaFmKXr4tFPyhXeElfUq0PCoMhXu2ArI/o3o+HqbFCGGWTmkIUXU+s0KJ1SIuDGpWmNvEOF6mEZFTxkCl2YLqUHG8JALgQEUUDIrKry/SlMP+2yBdILB9IGlBTpBguat79/1mdTwDmlhvaFq2VLFWAgXsomB6hH+eJ9QkAb6FgfkyyYCAd5Ddw2g2AG6tQabdK7C1PQQiknMEw1Oo4gi/HFVKpjzmUKSc4PDgSDkNC3tADBEGj5bXUIHBaQDs6WG51MoYbCAukFonE2LuIIjKCgxgyo+ORVaDycmIhxWYhDh156XyoBzgjjLAvMTGrIFZKRGhaFYc5109LjehT6hBIMusk/SZGA9zpH6SYQ/pQpa0lPazuSJLKjguDxkl4gU8BXgpCm9ZmuNSHs6hBGTafRA+Pv7GFbIApn4/EaJE/QEP2A0G9D8PUL+RogaJPYpy4Ihw69hXpKONpoZkHKglwEQx0ZeII5twsIDut6Zp1VrGxgMKmtrYWI68RIhzQsf0bVkknBc+wiCDRpFksqZdL3PfMMYSK6hrxHbExDNJfDIQjG/v1cTUFBM413RC2lB4fCrOjP8sBwKBza8ynvABILM4Qg5ItLWRD0uxOzfyiFwt00afH1xc+PFun6ess3mlAuAavpj7B3ZZwkQ0um0hQG2r31woxTZOSW03wuBHaHLlovWgNCh8GecAoRAADS5ZJCmgpMfD3FpuBzHMKqzTJ4tWTsI+URzICK5VnuFvQJvl4rU52LwF8dJAaZlmJdf+0oNWU3QOGBQ4HFVzjlnkkHLamxKfBKWnJvA7ecqKqs2+tkC5kd1obg35WaRBHVacTP9hidNTIsIE+etQzSUQfOov6joDCTbwqzwjhR0tt7YgwYDu25/GlcImgjK1ggk4DY6siRZ0iMGdQSvG39kzeOyrmjZF6PQkjEVEFlGovBvM8ckR1X7zyZgpiHPzCEpCHTQ4MMlK0yMFqrQ/BXp0ZNMgXLOAV9hHAolFo4ZXCtDYcgU7AZ+GZqhWMK90qeeOKJIyVj1rfffssIKCsiKeL1lbcu74nnFRP4VSATHozpz5MZyBm+pwc3QGFQGcOosaKhNwcdhJEwk2wKSRHnb5HGOEcaSjwlaAXeXA0CMnaYll2glDsN60A51w09lCctarKgpH6HYuOMbQkQKJihBEJ7sO+VHAGGJ058RFlxZtzRBW9dvgwHORQX2d61v6MjDNqj3S167MU3sk0E7TW9dB3RpDWGnOp6wljMm0e1SMs6qpVMoSGh+m5Ol4V3KiV5G8dqloA3orRL676AOCrnqGB0lpND7E+zSjDISWAKU7MqKPTzVr8pm8F9wzjRSxSeKLm/QPKwrQ2GIh7ZMjpLASYcnRTmZKapWB/6/CghOPqalqXQt3YtBV2ApGhOKwop2laSa8uSQoK3HohEF0cJEs7tnCNFK4cMFFAQS6k8CAhZI7xRbfmvPyNLIkEcPxAHjR7usVBwhEPESToZgmoonH9KelfOGHEBLU0hYKxkTNwjDLCHZcTuCCuI+E+HxPuHFIVF9aumw7TYSZtVpRl89nlMP+qyhbUZSF0QNkzpEnqT4V4boU9f5ATgScbrPTjvDbLPkJBdFqSHVrKTVpTb9fF8nYBSN0op7ULvc889J0Qn/ME4Sye/k02hh2yA+tDps/CHhVnpDWDwLsYXbBD3Xi3BeFUIYDhS8sRf78WnxEsYUNIuChnu30ThCSbtWX7+PTq3n71H+5M+V7uJQcFck0JIiMnoSMfQUNiIqbWZibxdBENzUhuk5ykpNMsVCS8mxyWUvQcj4a03cpvjMM8Ut/6Wn3uOIaT3U2cBcYBEEr6pEbABKh7YL4QKCcL49t13v/zhW0C4/+qJEjkkhpKSIyeyCtKhcBnwg9RcMXnP8nufAcEbjKBYfw8QPvuK7KIwBSNFZQcEvt2Jnlu5i4Ao1ItEPSKv7EPzqoz0B6mj2ylHWq4ghXJ/0mBPeE5BQFCIwx/eYcUkTQGZ4Thsgd4USjgL89svH3HH7V6Ja9wTouRIb0kvKDjaScUFqMjwIqwgHIU0OPw5JvzV50SA5kIQjumA8llBChFBGHiuNoVpI5pLQcWBeUyWLnbwuPyhQbalW+eJRDYy+v1Bbn/ek2bw13u9y4CAMFB+ALIxXc6mwCKBTQFOIhZUWhTGI/zDj+6VnHBDKMHsx3qP8NcsBSFFFM6NYU43IRiQJ7zx2ou6GwKUM1EoOqavvT9Us/AZc2T3k0aLvVA3uhqFgQYoAlCoV3ppr8wP1FlrsLiMrLZ7rB20aVQGA0JA+Y0g8LT3IzSmKVmUU0w8abEp9JiUFmdmZmkN6f69E7kElDEgXa6gcGjP+1fSwgz7IY+OIQ5+dvgTRYBXFgDlMNxC09777Ki+Zh+NpLMIQCfh0B0KfrrPgYtCSipHkUgQBOpDU9HIopGWqEg9NXu9iIwqL6bCfDKlJ/Te58LckBDeIVOg0NhJ/mCcJX+wjJPH4Q++Ba4dP/qIEPT2HjmSRwHTL+nlLz9lKVx+HyJqdK4FZvDV0aKjx1wIMJHio9rRw7Q9RdNioNC9dqJENTk4mDEWU0OLhly6Lo7N5eQ7/6TaklYPx5e1Jc67IbdqDXDYbKB+q8E/LNdCPlJm8CpN7M0P3xQ2hAPkC1auP1BVQT9n3B8bG4NUPoKM2Nsr537kSK/9EhQkDNVkOPQTFxCjwZj+4uHPjh49/KIbAeauH9U+o3fII14EhVQBCm0ijJLTEKlqI6wCQ9jIoTDKFJAKW2XbnU2h2eUPlB+EINVNd2EUopfN4K/LbAUffnP4Q8cdMG3D8YfjKKmZAoKodYEAnDjCEvFIL8//iMNiNQo/vU/SgG4DVvyGdvTzoVwE5A4KAkWHDVBAVNRJdJqTSjEEDNNFYWiRzrhXdNWnTWGbgin3LpJ7JEg6Dojw0FCKWsB/lWbACAQQHP7gWhbC2bRRU0P+IE2Bri2jH3s1SwAMjvTSqxwCORSopPr0EZWRdBes1xqlLijOG/obCgJR+EovTKFIm6LcoAdN0zJ32eFxwpX3OyZoX16dSCaggDk0OqZA8gmmUE/+kErhlC4rT+iluf39w6eeeurwBySWFASEgTQgwB9ISB8gI4As4jjwhGusiAkuCvfFW7LDZJYiGrz3xuoIMInPtU/U+6DwxroUFgRFRb3FNM2gpBAbNV2JP2XSzot24R0QUknDFChLJuLKFJqp955x1NFzf6WAeI0QYFwTKCOhlxmCXHeIs3Q2TtnK8ETvugRYNn2EL2NCMIIJmMGx9756b1UCEsLzTqp4T/tcUijQhW9jCozBXrsecQUGf9CQFMgh3FGBF65hCj2cN8WykgbLHAw+YASHP7BEvJMUI0Og/iJBgGmQrdwfYwRHsgTyncAeY6+S1bxKEBCfjWgAIfzz1157cS0GBOGY81fwDVQTbxSmEFELU3qTOap6DCkjuzFA2oJHDDSr3TzetOwq8A43KMouWq7rVWYAafDmNYmADMGgkAC5TNmBIFBvpbOmEzXSvTHSBA6CI0Tg32nGvb35EYHraQjqsVdhZOZcBtLg+U+OPb8mAkzg8FEXBKSIIf3osQJrsLxiPad0gmk2KZcwzaEsBbYFQdcEcq+FKmk2Bauem9L1MIX7DgMgOCwRHP7mTWGmOS7uPyshpGuocoJtM4KSXE+g6HiEM2NvPgPj2y//xsVVeLoFDA4PfVIAAY7/xffcskFHWCg+ergghSKtf079kzlT5crijBH0Z23BsBLNoj0uF2ao4ZpgU+hiU2ggU6DU+DObweGnHEMQ7A2IAOXE4AC94OuE2BNyGSiHWJEXOB5MXPny3b/FDYkWyZgAABT5SURBVHNisUlOviACOoluCEThK/2wth6FKbUkg3Rp2bs5sqUE4oIlknWiPS3mXaZAu7qdBHGPM6P1zVMOgxc+xBlMS29wIFCXTRirMVht/szAEMb3f3sXhmCMNg0WnnwWwld56gkUjq1LISRUhuw2TSWid2U7LfAIpjAfl7GxXZpCqzIFQdr5IwqJ3zhWIBkolWycVRDSqCRVoejKCkfWmL+yA/H136jTYKSa1jEA16wP5/4kKOhMoeDOXgSGlOosUJtG/lNTDGU9wjJ72qn/zw4hVyWbWT/BDJqp58TyyGFw+JsJQSJ5P869Uc7JAZIxXYOAcO9EDoMj//7vayIgfSS+fvfdd7825kqLN4qA55H37Vc2hULbGJEkVIaMLZqmHSKcnQdkC0aaLg0fUC0mGRupw1Q/YND27jc/fOEpFwNujdfsJ0OwTh2wIcAQZEDIFUhrWQKCInVbiIF/MwhWgbIhCkXarKMTbArIleEgF8r+oaAhNynzei2JBRkbk0o8g8IHWQZPMYN0DyICnKGcveEsNGJP2pDO4JIHMjGsioESg2Wc+bLTSm3KDFangDhxuOiTdSlMKJ0AlwjYIQJ1RXDI76+enDAtWiW0ZI+pgXcu7JUO0cAO8WaWAWoGMKgpZ0OIy4hwEomhs4eaqI4z0OzXdoWSEmJgmaYRbok9JgKHwlE9tg4Fn62boBNKlTGY9OCGcPWimLiG+fNiKe/tkvs3uuR2t9Y0CYYPP5Dj2t/fpORIG1Q6UUCfOmt7Q0+nJe6zQpCG0FtSIByUnHj1AhQihGzpBpPCuhQ+Zwrr2cJwdiO0I6KjZhPqTPHmBy8cfpM2KCsK9dIhGtgwkqKHw4K9sB6XCPaDgXFcGcJxeAP08v0sg4LhAInhAt0k0pyjxbVtYEANJ53EpF66LgW75ZhyAkO3GdUDE+IaYv/fuZw0hJSKQjae6z2y5+qhTc00OjuRGctpwBmOc2ZgQxDlNbIQAgQWhnKsCYEZZFq2BwFT0CSF6HoXhfVn1+1N2yzMRZyMMGQAauMBXq4nHxjgTludiHMnUtCKnYEogFGuBgSzrBqohIQ37O8xOST0kiesN2AI28sAExn6bGMU3Ls+TXvt2jT5emMTbo/iMWkLZrWtiwRUIp6up2sdyp2xn7ZmHD91wHYGw6JcoSAU8AI7IFDNbAY2rI82RgFFxUYpBNTcg5i8fNVtcveFL7vGOWcKdut5wEqwluYrPuI2AhJJji8QA5QRLgiFIiKZAVWOphXYVgRM4asNUmh0KDSZpvrHAXNEVi4Z00QUlBRkWEjKRYgkvdUgehgBm4HD4B1mQP4h3eGJgolRhgOYQXTbGWACx2iJ6rVjG6HQnQ0MUXvt2l64bEGuqGMK9bIBn+Sek5fuLYLg2IMT3mnFqZEmGZw9FadrYQiOsoR1nOEENVHMueltygp5FL4ik94AhaLGheyuT4dC2AmULWFoR3VdSDvnSa6r0pIC8gNfAaT0wUnJoIbDZY34aB0jkPoADLofWySuQeGNjVLQ+pwk0WROxOzWk91t0KEeTBLQikIrb+rw9jAFC36AcVKJZbgCfEEyQKgQYxthYIW782ug7aPwyYYpjAvnH3FukBSsFqeBiXhBm17tPeBJDgtUWAjjlIoFB86epAZjvKfTDpflPdY6tsBpwZreHpG4FobiDVLIbnEr1i3ViS7WF22XKOYSQ6TbE3JJiinwjmja0KLEwTunDDYDRziQejLMQsZANZM50bQldUD9d8pmfE+ldT9gYxSKRNCmIDNkMWfNRVf3bjDKFTNTUHtZaCNPnTh19hQGIeix1aNS0XjnuHh1HQabVwfyIXWpFLI6SawURvc6JDZKodSm0GLZDSe/Oef6ZJ3ktWF5V1AweHT2ZOWjzJqGAT5Q0Ksz4NQ42rQVBMHANGYv3APfTxdSW/prhzfiEa7A4GTIwUmXS9AbsQmDWyxuClDQPT01WfW430Zw/CT7SHy1yDDG1cLmWwd0U7WwDeDmaXvcVCgKKG/8yw1RcAVC2yXCuRQcDC4KtLOnZr8cqKc6LYs9ASr6HbywoKjiss3m8oQxWrsyo5vOCrreFORlzdN3bu7evXtfduC7m3fu0H7dAhw2QKHN3u5IIsleu/bbgdL5pOIAdGSyp8tFYUBYsqiMS9eAXDp74OTJNEUFtg5ojftjYyccBKSQwrs23T5BMKQ9ATfu3N0t5507+L07zGHLFJAkoo4xzNmBocWcyP9IuIlQ6xKKQrsKDAbrhnfOnj1w9p3jEBHxOPsJteJ5Oe6jEydOjH1EryfDuzavkPiGYrWnD+5ehYANYve+g+ceiO7VAW+MQsqhkDHVddfF4YlVjmbUlBcPSb1Aa7fx4z2nTmKQZjh7vJwzZg8Lpxo2iZp03HDi2FxqK0JZb5kQ5rmDayNwTOKOObqqr23WFlqcDaDTTmc+56SQjkRgTMt1fFQVZ2n6Zw+cOsUEDKuTVMN+ycDq5Bf07FXTnOArFTbNgC7nEqd3uxBUHcwbVQ6Hgz8urjzqDVKwd4MXU0Ne6QQ9tgoFGDOCw3ySimr7+hnDNdKdnUSgXKYK2rtALySE4NZqBYrvC3cdO3BP/t945IDYV3XHLpHdn4Gosu7dkt0UkBu6nWWaVY2reFHwlUNMga7Ap3uqkHDsUflCZcueTtl0YAThrXaQSLfW2oZgzz2SOyQJxYEx5C7S6d2jBa+kdyi4f6tdTUbNVUOuXpwyxHxza7263VIcNVVnjZ0u04aNgHrRygxKt9xBIgh3JISqLIHX5fgXGq+/ziCyHPbdoduVuhCwxFj7QvpVA0NslHKDzoGhdPVj15voHs984x1qxBEGmi6bBLkFjKKm0zGD6eDWyyWCcDfLgAn8izM+xpAkFAeF4bSQXk0I6P4kC77hjTzpxkWhWB+xdPx2qlfM6BqHrzfRoyPSA+mupLy9jA2gB9VEDe/UsBEEHqt7omfEnX2OHSgEmPu/ugaTUByqZNIUVBnpeksGmX1qZqNP/9NC4ewvTsElmsy5pljx5KqBQVIOKzVPN29tSPL6FVCk0+l4nB/FTQjmMoOP10xFYKy1DcE2Aybw9tv8f/kfgMD7bgznaoGhVN67duNP+3GpR5kbAiZ15VOrZQn1U8XdoPB3sXJcuzZhMgLeefIYCBSEfQxB2YE0gr/kDsXhdReG06grNnDv2oIU5vQYzaOl1EytPQ1qUF+79sEH195U4xteqfvmww/fFKYV3ULRvPI3CJELwSHwQnbQt4TGxiBDw3dC1EY2+4AGFwXKDbo+akZhDOZc3oENug8STivefOow7V3g/zx1mBdsoZI3uvNkHQphcdqBIA3hbUbwVO54QXJwY9h3Dt7QF9Lsp5psEMODrNRAUAhSk40omPkHFsg9WSYtXzmH8+HfSSRTPNyWhdaUWKhyQZCGwAiOHXveHsckhrdtDLZP3JD+STei7+sLbQyGtpBxHTitEC0ShUBedY1550QKeIUpLNcGDvDbrsUlVPLiHNVIDgQyBPwimvsn9qBv8B5Zw9sfU4jMGsNbL6lHmrz00veSSGi9W1znUJiDS+wiCsEVuVIvbcnVZVT0f/jB4Q9oMxM9eWZbCPBHp8QD6Q8cE94mCC8oBv8jRPgfL8phY3hbGsO/2RLyhqBLLT89dIXu7rTnEWAARF/hC85nXBSQGxAlWgBANzP5x9YSzBWUMAdo6DctYRrbucwKU7AWDrIpMATEhBeUIXyCqQ9Nz3E76B//848XP5EYXoBPvB5xFZgSw090ff5lukXBnst0gfrau6Fpe5MrDtJ2N7mt0OnMZ0esNDiYi0FP0U1hJlPbsPPE/bEp8R2bAvvDxxQTpCWAAQeeWDgDcReemxz93//9X4oNH0eqdrsGfOLKnj2P4ocOXRZvHcIr/Od9EZ8sgEGLCNcp1u3Fa1hFfimhNwW78w84imppu1cVdJOiwm5lChwYCQIZQqy4BSOwOMc9qH/MoVSau7b4b+fO7cvpQ8EYfjoEE9gDp7hMN7KBRRiP9hS4CwMoTGenQQ1ndvFsZz47YAx5GHjTx3YvNjeJG7tVVCBT+IsyBbYE6kKPjo7S9rdYLDY09MH/vfPgR27IfXd3t9OPgjF8CwovEQXYwUvifbptw+VPL6xtDI1TORiaJrmni/lNr2i7NQWDORU89SPXKLseg0IpFxAHbYd4W0KAKcRi5LEm5yK81l/8SwTho+rg3bvnbgq6acKd72xreBDf8yncAhSuOBR+OlTwrk3jYiJr/UhTtOSh6xNyp7zuzzayYsG80BAI7gAFk2UjUWCHeME2hVhM1rRzqe4Yjukvr2fbbTSqqqoO3nTHR7rUTlG4socp/FSo7QT9OJoNcLpeasoh0cQCrmXLHAzIGjtEYXdOWFChMTZUzHV/UBgii8DpxTGJPArIEkxBSAqXxVShW5kBg2u5SNebUlkKeizod/4qWJrFoA+CybZTQIYg8bxPhgUWTHZUgC3gjz40IhZ257djYQlV2RC578FqFOgi/YVCGLSpxUBLsYsDjsa2D1hAIPuytNTWkLFA6U5QCDKFg3ZwfNvOEEODhEB/6uPv7BZULgPCUGVTuKk84jI5A3nEHkXhPws95FajOwLndvT1mMsRAopQjIxBJgrdH9xRCvnBkfzh+Y8P7t4nRH5jft8KCg8wZ1D4r8vi0RlQeP/LL98SL535r/S9khNThTAU9Ytoacvqy2dIkQF1FUGTjQFBoXSHKbwuPcLOk8c+aDsoz/PpXEN4koZ0CbsffUN8vUeYZ0Dh6zPImV+c+a+3xPdnzlj3Skr+T8Et8kVtwBBYVQbqMcyXc4WaO0UMevGLUGCPeOovvu8Ea8rdVTdZVeVCeDLXFpiCQXP/+gxefH/my7esM2fOxO+VvHqhcW0IMkZGA8GWVQ8N1h8s5Vvry8kP6oHSHacgoyOKiBfe/o/vqJV6R84eGOzAsK/q6aeffNrGYFPYd87E7MW3Z768Ynx95gxwnPlBxM+c+VrcN9Zfu42IcMAJAbnH1oQpU8qUxlAa3BX8RShQFfGvHxKC03cPVjkp4OZp+erczadBQWJweQRpxzNnYAE/GPj6hfzPF2fOUJm9/jMi6MKRQGk2MbqvSEvRnJt0ZQyl8r87kilZNakc8S8f/8dp2rNwt8pVKOyrOn2Dkum+00/TcNmC/Jl9B+kGL18YP+DPlTNnrgDAD3EYxQ+if0PNJ03rnwwo26cg4KqYYxwQgjFlDKU7RqGFVROXEcMRQnDjXFVOUth38I64iQk/WHjGRaHKReGOAIEr38IU8PVrwyBTuPLl98aGn81EGAJ80vmIUg4HvVu6QkxFhJ2ikC0pn7yLOum70/m7FmjNARDO9T/zzEoK/AN3BXzga+N7QPiWTOHKD18YvI/AtzEGRfzIkGlgkMkC5ZKTPTlJYjS5jWEnKMzJ5Zg7P4o7N5EBlBRwYsIdqRxnnrEp5AVHomR88b0RB4QJxALD+EI+9s23kVUqZ0QIA2YrrSAQbIrZSlpOvCmwsxQC3IXfd/MmAgAinz1RRUJCqHrm2WccDHkU7gjLeGQY1gT84etH6iYHlm+TzyPSJIZg96DCUCo56IOlK0bQXLlY/rgjJl2CiiOGkJ0sZrob9rFv95MSgcsjGALbymnXOpG8nGehvz+y8WfPuDFI42dzQOUo7cH2iRwKi9tOAfXUDengVU8SAxzRswyCTznm++Qzzz7roqDCQhbCFI3+4UgfvsxGInyH+E0/mIquJZqxyOylOVBWAAcKD90rKay5oLllCPrghBSHVUzhWT4kyeFpto1naeQ6hB0aAaE2+yT1x3zAvKbNMgZw0JVSkhzyjWGbKVAbiW/186Aqj0IRz5u841l67bYFFTOUJVjb+URfYChlDqlBWgmnNBmEdhwM7hwF2jFQSrv6+kMR1o+7q+SpL3I4OESetSHYQYHdoWqbIfDlRFFlDrABqRaCpYMtwR2iAEfoprvczPbJm3HvzvpE/qEph3B5g6wfqu6I2u1+tjM9WEHlRKofZGQMBnbEFmAGTbTrvHZc3YivsZYx7CMMz+RjyEJ4Og9CoRbKljGYNga6oCXfGbaNAj02ObNIW0+GnUnYGKQ1PP2s+7hUUHBZAocECow78cD3rDVQSNBbVsHw+BTwud0UD2dDOVtPtEZLlc+5XvGsw8CRCTIunruxU0+914anRu3pdqOOCqzk8HgUEA8HM4Jua7tC1dACwe6sbIBf5OZHJ0FWSUOoFda6+xq3ikHzCRsDmUN3HobAyONQgBlM000AZyKrratrWp+46XBQIjIPgRIJ+859J7Y7O+Qey4yNoZQEZB6GQHjLFEgZjNAusZk1xa3WVssltOyvPumqKVYyWGdlfjswqBgZRLLIDQ5bpsCXfVCdt9YT9OTvpufIf5cDgjS0RCBLp31V527IrZ07CYEOZWI6kDWHWPCxKUCOBuZM2oi2nrpVjy94wNdG7LNb7nYzBeOuvF5mc0XzFjH8mHEwBAdjweDjUCBpwI/C6dvAQ5OJQ1GEH2Vx+u7dfbnj4N1a3nfZ59vUrr4tYxjOYiBzyJaWm6VACFIUEPsjm9iSKR9rsiB+XFi4cU6Ouz8uPCACtT7fxj/oMUcuhtKmpq1RgPLi/cO1fcObPHskqhuHh2dmZ/v7Zedglsb4cOPWK8bND63xQTRbVQe7t0ABwaApQ22f/uHNdzzkQcgxzOMxi+atDSTv/BJiUxT0WIxvmF4b2uy21FUO5RefveuX94mVynFjFGAG3Yu0g7y/7Rdz4p0aq2HYCAVEg2neRE9m8GtP4vGHNi78+Qp6PQpICqVSIY7/ema8vUML/bd/MxTIE+i+JmJhnYdN/76G1vjfuTGyAAW+NnqCzWC9Tci/twEZGe7eAAVCECSRDJX8uw+IKwcwpJrWo4B42CIvkZ8Z/gMyKOLmhwvDahRIHbEnTG1hQej3MjQtlEmtTUEvjtLd8IRlPbY8+m0PLSSaVqeApJDiC+wW2v64ZmAPYGgJrKSg6zEwsMgV/thmoIZW9GAukEcBDKIcEfv+FAhoaEVTjMGhQKsqhGA2svNdn9/O0IoW5lIBmwIYjJq0stT4Z2JQxNYgUgGmgNRIT4ye/YNqg4KDHmGXYgrEoD9U4FHyf+ihtYkUKITFwuyfFQENYFjk3aR/XgQ0gIGWVX7tw9jy+P+mMGv1pUQjaAAAAABJRU5ErkJggg=="/>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endParaRPr lang="en-US" altLang="en-US" sz="1800" dirty="0">
              <a:latin typeface="Arial" charset="0"/>
            </a:endParaRPr>
          </a:p>
        </p:txBody>
      </p:sp>
      <p:sp>
        <p:nvSpPr>
          <p:cNvPr id="17418" name="AutoShape 16" descr="data:image/jpeg;base64,/9j/4AAQSkZJRgABAQAAAQABAAD/2wCEAAkGBxMSEhQUEhQVFBQXFyIYFhYWFxgcGBofIBoaGBwbFyAbHCggHBslHhgXIz0jJSksLi4uGB8zODMsNygtLisBCgoKDg0OGhAQGjAlICU1LDQvNSwtLCwsLC8tLCwsNS8sLSwsNy83LC8sLDQ0Li4sLCwsLCwsLC00LCwtLCwsNP/AABEIAPAAoAMBIgACEQEDEQH/xAAcAAEAAwEAAwEAAAAAAAAAAAAABQYHBAEDCAL/xABDEAABAwIEAggDBAYIBwAAAAABAAIDBBEFEiExBkEHEyJRYXGBkRQyoSNScrFCYoKSssEVM1NjosLR8AgWNHOT4fH/xAAaAQEAAwEBAQAAAAAAAAAAAAAAAgMEAQUG/8QALhEAAgIBAwIEBgEFAQAAAAAAAAECAxEEEiExQQUTIlEycYGRsfDRJGGhweEj/9oADAMBAAIRAxEAPwDcERFEBERAEREAREQBERAEREAREQBERAEREAREQBERAEREAREQBERAEREAREQBERAEREAREQBERAEREAREQBERAFGY5jTaUNL2kh1wCNrgXse64v7KTVU6Rm3p49L/AGo0vb9F3PkoWz2QcvY7FZeDxhfEc1RUMjYxjG9WZHh172zBose/dWxZf0bzudWuzMDLQkAeGZpudStQXKpqayhJYCKv19TO6ofHFII8jA4XYHB1wdxodwRupTDKsyMJcAHNJa621xzHgbqw4diIiAIiIAiIgCIiAIiIAiIgCheJ+IWUTY3OaX535bAgG1iSdd7ae6mllPSlVdZVxxg6RR3I8XkH8mtQGiYRjkFSPsngnm06OHoovj5v2DP+4P4XLKae7SHNJDhsQbEeRVnm4ilmhbFNZ2VwcH89ARZw577qnUxcqpJexKDxJHjo3sK91hb7N35hassq4BYBiGltWv29DqtWWfw55oX1J3fEV7F2ZauFw/Tjc0+bSHD+Jy6MGNpZ2/hePUFp/hC8cTnKyKT7kzSfJ12H+JflnYqYzye1zD6WcPyctxUTaIiAIiIAiIgCIiAIiIAiIgCw7GKoT1M024c85T+qOyPoFr3E9f1FLNJexaw28zoPqVheHObJOIibMjYZH+mjQuM6kS8EIXSyNckGgHLwXdG9SB34HVinnZKW5rAggb2Oht4rUKOqZKxr2HM1wuCsmEi9kXE8tE5gZYscbuadjYcu7cKuco1pyZZTVK6ahHqzTMfpetp5WDcsNvMaj6gKFq6i8EM/3SyT8gfoSpTAMehq2Zonaj5mH5m+f+qhaWH7GSD7jnRjS2n6OnLQhTjJSWUQsrlXLbJYaLci4sGn6yCJ3MsF/MCxXahEIiIAiIgCIiAIiIAiIgKH0v4j1dNHF/aPufwsFz9SxZNw2LmSQnWQ2A8Abj8laemGtM9cynZqWsDfIuOZ30y+y9NDw45rLscyQsHaaw3I8fHZVynFPDZYovB+4wvYF6Yl7irCB7GOKhsakzSgfdb+eqlmnXVV+eXM97uRP5aLFrZYrx7ns+CV51G/2X5I+pxaWmfG+F5Y8G9x4aWPeDfZaTwFxSa0zve1rXmxcGnQkCxIG4uC1ZBjUl5Ldwt/NTfRRiPV1UjOTgO7uI158mq/Sx21RMfilnmaqb+n24N54Ul7ErPuSG3k7tD8ypxZbiHFL6BzpWNa9rsudrtNri4I2OrVYMA6SKOpsHO6h55PPZ9Hbe9leYS5Ivyx4IBBBB2I1B8l+lwBERAEREAREQBERAYd0m8KzU00te+VkjZZLMaAWvaSOyOYNg3e42VUwbFpYJWyXOdvzDv7wtY4zpDiOIw0YdZkMZlkP6zvlv5Bo/eKzzG8BdFIY5Rle078iOVvBZNRFdcGqiZcJY46xgnp7dYR22Dn4jx8Fw1OHTRsL3xPawbki3gFWMEr5KZ9x8t9gtCq+IjW4dOWtvlcACL5uyQXZhbQDvUYXSUWsdFwcnWs5KrFIZH9VGM0jjlaNhc7XXjFuDqukpnzzCMMYLkBxc48tLBeeHJ718Hav9q2wta2tvVarx9BnoKgfq3+oVdH9TDdZ29vkaatVZpHtrxz7nz7Lw7LJTx1fWMMUznBoaCXAtBuCDbuspHBuCa2mDK0sDoSwPJYQSBoRccv5KTw2mMWGxNLswFS8gc2jKwEet7+q1rhynE2GMj0IdEWa7cxqt0XzjsYbHnl9WZhxfGJIHgaktNva4/ILJYawjmtXmcTTC+7W66HdvhvyXnjro6oIqaKqgldTmUsDIiM7XF9tBqHNtqb62A2VpWiscEcZT00tmPOQjVt+z52Oi37gviJtfTCZuhDi13mLfyIWN0vRjUxSGNuWSQaOsQA0aEHXkb/AEWy8GcPihpWwgguuXPIFgXHe3gNB6LOtztb7HoTVMdIlxvz264JxERXHnhERAEREAXh7wASTYAXJ7gvKqvSZiRhoJA09uYiFlt+3oSPJuY+iA4OjJpnNVXuGtRIervuGDb6ZR+yrBxPw8ysjsezIPkfbbwPeF08O4cKemhitbIwA+e5+qkVxpNYZ3OHlGFnh+QVBjlbl6s3cPvfdAPMHe/kvfLK6jnEsBLpRG7rI82ktzci3MgXPPS2iufHvE1LCQwfa1I2ay3ZH94dmj676LMJIHVBPwwc6d0gLpf0Ihe5DXGxcfRVxgorCLHJvqWumoInzUtbSG8EkzA5mmaJ2YXDvDVahjlP1lPMzTWNw1225rE5sbfh04EbmuzBxlZbsZjbtjud4eHitQZxXTmiifUSxsfPDcMJsXEgjQeeijVGEZSUe5ZZVZ5cbH06Iy+NhykAE6XsOZsB76D2Wp9HF/gIgfmF7j7pzE2PuslwVtRNNUhjbxwRhx7OpuQN/c+hVrwjpEpKMGIB8znEPIjy2aSAHNJcRrcX9V2rhkLDhxiDq6mpj5CUuAvfR/b19SVxYi41FHQtJ/qOsYdNy1waD+6B+8pXiyuhmqxLBIHtkhGYAjslpIAI3BseaomL4s+le4DVjjm8jlA0Hecv0V+1y4RUnjk1ro+r3VNTVTO+61ptewOumvPsq+L5jwrpDroyTHKGA2u3KDewsL3G633gbFZqqjjmqGBkjr7aBwB0cByurZ0SrjlsgppvBPoiKkkEREAREQBUTiEfF4vS0+7KZhnkH6zjZl/IMP7xXjpU43qMKbTvihjlZI5zXl5IsQAWgW7xn9lCcHcU00VRLU1Mrc9Y9obl1aw2t1e97fLrbkdrqErIxaTfXoTjBtNrsau5wAJOgG5Kz3irjPNeOAkM2LwbOd+H7o8Vy9IfErzP8JC7s6CQC2+5F+4DUqo0kAkkDS8NDyGlx8SAfpqkpYEY5LHwhwcKv7WbswA/I3eQ87nfKPqrZxlhbYqRz4A2Ixt2AsMt7GwHPxVkoKZkUbI4xZjWgNt3BRfGYLqOdjQXPcw5WgEk7JP0wbCeZI+fcdpbAOHLXzB3UHil3BkgJOUAb7C9xbuV3lwKpL23pZcugcbX0uL6eV1WsWEEc8rYJOthDy0Ejccj4gjmvN09sn6z3qbK9RW9PN4fb5/vX+xr/QhXmanqSWFtphY8iMjdL21IId5XCwzimHqKyohyuYGTPADgQcuc5beGW2vNfQHAPE1FHQQsD2w9WAxzXHXNvfxB1N1GdNPDsdbQ/FxZXSQDMHNsc0f6TTbe248vFenGUWvSzxrqbK5tWJoyzgvIBITrMXtsOQjyuud+biP3VIcRUQl3Nuw63iW9oD2zKOw+FhjY8AAt7JNr6EWB97KUxGS8Yf5H30P0JXablP1LsQupdb2sieGcLhkDHSbCeNr/ABY51nX9F9RtaAAALAaADYeS+TsKqLRTt5ke1j+a+qMLquthik++xrvcA/zXp69emL+f+jDR1kjqREXmmkIiIAiKtdJGN/B4dUzA2dkyM/E7sj87+iAxvpE4oON1TKamGWGAvIc46SHYv02FhYfiK7uiLAo4p6+oq2MdJSxtcxrrEC+d+cf+MAHxVb6MKOzZZjzIY301d9SPZWXh4H+jcWr3XtUOEEX4Gm1x5l3+FY69RKeonWvhiv8AJplSo1Rk+r/BE8MySVEk0zzeRxuTyuTd31KmPh27P1BFrX916uA4fsnOtytc+JJ7vBeJ4n53HM21+7l/u60Y7kM9j20nEVZQHLHKXxn9B5vl/CTt6rnw/F6z4uKZj3SNDvtGFxEhB3vmOUjnoozEa9gtfU3G+2/Ne+XFWySB8cTNd2MyBp8RZ2hR8ppnMGnYnxjBCGiR+RzzYDUn2HJYjidDmxDqg7SWpDcw10keLEd9g9WuTHGNc0yRuzgaFxAeAd8rxc+69FdRGod1tK9j5bf1cgyy8/l1LXHyWXTaTyZN5znr9/YnKbfTgh5myUFS+B5a4sdbMPlcORHmrNSvEzbRPcxrh9o3cai23PnqqfUYRO9j5agmLJoAW3JPcdbj6rgpau7SxxOVwsbFRt00VYpv9R9BptY9RS628S7Pt+/g7cHAa+WDNcAlgcDfbY6eFipiJ2eEt23HvqPzVSomuhmsdtwe8f7sp/C5+1K0d9/qf/S0VYVksdHyeLqoyUI71hrhkLE6zn+Ou/M6n63X09wA/Nh1If7lq+ZMQZaQ+v8Ar/Navwr0t0lNTQ08sMwMTAwubkcDbnq4FezqJ7tNA8qEcWSNjRUCHpgwx1hmlBOw6pxJ8rXup7/m6EszNbJfkHtLT631C8q26upbpvBrrqnY8QWSwoq7gnEvXSdW9oaT8pF/YqxKNGorvjvreUduonTLbNYYWHf8SGNf9NSNPfNIP8LB/GfZbivljiav/pPGpHjWMSZW8xkj09ja/wC0rZyUIuT7EIxcmku5KzO+Dw22zslv2nb/AJrZsM4Oj/omOgk0+yGYjcP+Yn0cstpaP4zE6Km3Y1/XyjwZqAfAnT1W+TStY0ucQ1rRck7ADclYPDYPynZLrJtmrWS/9Nq6R4Pnh5fSZ25tY35HM5aaLzgME2ITdTCcm7nyEXDGjcgczrb1URj+ImrqpnRjsSSFwvoSL3F/Tkr50Nhsfxd7B94wfL7Q/nb2W7q8FD4WTLarAJJJHgvysDyBcX0HOwspPDcCbTTtjDy50jTyAFhY6e4Vxo6MTRiQadZd1u65Jt6Cyp/Ftc2KZjYnXlhNw4EWF/mae/YLmzMNsuSKliWUWCswmOzGfpPdZpNmgGxO/iRb1XJT8OyMfEyQOibJIAesFi0AtzW5a3sD396seHsZiNEx07AM41APMaXC5GxR0c0MEZkc6Q5nOe4us1psACdBck+xUksHNxI8R4a2mfE5odPG4EydZd7m2sNxsDcfulRBwTD6ntRaagFoBDxe5u2xs8aFWDi/GKiCFr6dpkIAu22bc2vYa/6+mvHW1sMdFFLK2OJ7yMz2st2tb8vBWZT4YjJx5TK5iXBDshMD+ta3u1c3zG48iFV6ON8dQQ9paHDQnY+XfsFfafGjpc5mbiQE6eo1by5qfDqeqaOsAJPM2Dh+0BY/tALnkJcx/wCGizVztSjZzj7meO4SnmPWG0TLaOcDqeW2w8VIUXRswHNUzl19ckYsPVxuT6AK+0GHGEFkZ6xv9m8gOA8AdHDyKjIGP6wxFpYy/ZLr9jwN7aLyNXZ4glsXTPGF+v7no6anRTy88r37r5fxk/GH4bT0wtBE1p+9u4+ZOq4MZ4kgp9JH3f8AcZq717vVTsphj0zZ3bbX9lXJeAWVMgc2ARtvci5bm87Kirwlye/USyyVniUa1toj9X/BonR5TNlgiqiwtc8Xa0m9hsDtuQrkobD6hkDI2PIBNmNa0aDkNtgpgOC9muqFcdsFhHjW2ztlum8sr3SDjXweH1MwNnBhaz8Tuy36lfOvRxR6yzHlZjfzP+X3X0F0jcP/AB1I+A3F7EEC5BGoNuayHC8BrYIvh2UsjnXNpNAzU/Mb6j2Kz62M50uEFy8fYt0soRs3TfQtfQpRmWprq0jsginiPl2n/wCT3KnumTFQzD5IwbOe5rTbuvc/QKZ6PeHvgKOOC9yLlxta7iblR/HPDXxDTq3Xk4HQ94stMYKMVFdiiUt0tzMEwHETC7rA0OLRpfb11Vo6P8TfJWSybXjOcDbcAL8SYN8OLvMbyH2sATmFwD3AAKQoeBp6pzvh4mxsJ7b3HKD4W128ApKIc0z3cEVt+tp3EZo3HLqNRfW3kR7FZvW8Pzukc8EHM4uDr763B/mtarOiWeIDqHxyZm2ffsZT3i97jXz0TGuAJoIwWvz2GtgukSO6Pax7qZzHixjkLb7X5/QkrufQySSiUlvVtNspaCdOYPmvTwxUjqGMYC6ZxJtYAC5Op110VidhD2M0Difw7953TsO5EcW4a6ohY1oebb5LeBBItc2ICi+NI3GgjZYu7Qzb32J2I1+llYcazMiHzhxNmgDU+/LXdVgzSy3hlGYtIcADcHkLkDzCY7hyIfB8MdEwOMjmgAZ8g+RpGlx+lvtceas9BA53yXcPvMB1H0svazC5ZXNjGXK0HUkhreVhYbq0YTg0kLA3rgAOQb3+JK6njoE/c4aqJ0Ud3Nuzly18uR8lXeJuIpIYxEXMnY8aE3uwA7d//wAWiuopHtsx1+/O0Fp+iqfEfRxPUvDmuYwjTTNbx0UbW3F46mzRzrjbF2fCiPw3AnVlDGXSdU4y52kgk2Ay7773IXTh0LqieRnW1TMg+9v67W/mtMw3C2xxMjsAGtDQB4Cy6YcPjaSWsaCdyANfNK/THBTqbPNtlNcZZQ8Op5GtJd1jjfsh2YvDf1jbfc+qncD6z4g9iTIW3LnOOUG+wadvRWURDuX6AXSk8rxlHcvKLgC48SpTI2wNl2Iugo0nR5DI8PkLyc2b5ra9+nNXDD6JkLAxgsB/vVdKIAvy9gIsdV+kXAQ+D8MUtKXGGMNLtySSfIX2ClZGabL9ogKhxDg009hHlFu/xtvp4Li4f4GfHK6WeYSFwAyhmUADW3zHRXxF3JzBGyYOw2GwHIaL3Q4exvL13K7EQ6flrAF+kRcAREQBERAEREAREQBERAEREAREQBERAEREAREQBERAEREAREQBERAEREAREQBERAEREAREQBERAEREAREQH//Z"/>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endParaRPr lang="en-US" altLang="en-US" sz="1800" dirty="0">
              <a:latin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143000"/>
            <a:ext cx="3657600"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75" y="1143000"/>
            <a:ext cx="3657600" cy="2743200"/>
          </a:xfrm>
          <a:prstGeom prst="rect">
            <a:avLst/>
          </a:prstGeom>
        </p:spPr>
      </p:pic>
      <p:sp>
        <p:nvSpPr>
          <p:cNvPr id="5" name="TextBox 4"/>
          <p:cNvSpPr txBox="1"/>
          <p:nvPr/>
        </p:nvSpPr>
        <p:spPr>
          <a:xfrm>
            <a:off x="2133600" y="685800"/>
            <a:ext cx="4953000" cy="369332"/>
          </a:xfrm>
          <a:prstGeom prst="rect">
            <a:avLst/>
          </a:prstGeom>
          <a:noFill/>
        </p:spPr>
        <p:txBody>
          <a:bodyPr wrap="square" rtlCol="0">
            <a:spAutoFit/>
          </a:bodyPr>
          <a:lstStyle/>
          <a:p>
            <a:pPr algn="ctr"/>
            <a:r>
              <a:rPr lang="en-US" u="sng" dirty="0">
                <a:solidFill>
                  <a:schemeClr val="bg1"/>
                </a:solidFill>
              </a:rPr>
              <a:t>MTA Responsibility</a:t>
            </a:r>
          </a:p>
        </p:txBody>
      </p:sp>
      <p:sp>
        <p:nvSpPr>
          <p:cNvPr id="6" name="TextBox 5"/>
          <p:cNvSpPr txBox="1"/>
          <p:nvPr/>
        </p:nvSpPr>
        <p:spPr>
          <a:xfrm>
            <a:off x="895288" y="4343400"/>
            <a:ext cx="3480440" cy="1477328"/>
          </a:xfrm>
          <a:prstGeom prst="rect">
            <a:avLst/>
          </a:prstGeom>
          <a:noFill/>
        </p:spPr>
        <p:txBody>
          <a:bodyPr wrap="none" rtlCol="0">
            <a:spAutoFit/>
          </a:bodyPr>
          <a:lstStyle/>
          <a:p>
            <a:r>
              <a:rPr lang="en-US" dirty="0" smtClean="0">
                <a:solidFill>
                  <a:schemeClr val="bg1"/>
                </a:solidFill>
              </a:rPr>
              <a:t>All MTA owned parcels</a:t>
            </a:r>
          </a:p>
          <a:p>
            <a:r>
              <a:rPr lang="en-US" dirty="0" smtClean="0">
                <a:solidFill>
                  <a:schemeClr val="bg1"/>
                </a:solidFill>
              </a:rPr>
              <a:t>Sidewalks owned by MTA</a:t>
            </a:r>
          </a:p>
          <a:p>
            <a:r>
              <a:rPr lang="en-US" dirty="0" smtClean="0">
                <a:solidFill>
                  <a:schemeClr val="bg1"/>
                </a:solidFill>
              </a:rPr>
              <a:t>Landscaping inside of sidewalks</a:t>
            </a:r>
          </a:p>
          <a:p>
            <a:r>
              <a:rPr lang="en-US" dirty="0" smtClean="0">
                <a:solidFill>
                  <a:schemeClr val="bg1"/>
                </a:solidFill>
              </a:rPr>
              <a:t>Median hedges and turf </a:t>
            </a:r>
            <a:endParaRPr lang="en-US" dirty="0">
              <a:solidFill>
                <a:schemeClr val="bg1"/>
              </a:solidFill>
            </a:endParaRPr>
          </a:p>
          <a:p>
            <a:endParaRPr lang="en-US" dirty="0">
              <a:solidFill>
                <a:schemeClr val="bg1"/>
              </a:solidFill>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53000" y="3962400"/>
            <a:ext cx="3657600" cy="2743200"/>
          </a:xfrm>
          <a:prstGeom prst="rect">
            <a:avLst/>
          </a:prstGeom>
        </p:spPr>
      </p:pic>
    </p:spTree>
    <p:extLst>
      <p:ext uri="{BB962C8B-B14F-4D97-AF65-F5344CB8AC3E}">
        <p14:creationId xmlns:p14="http://schemas.microsoft.com/office/powerpoint/2010/main" val="23162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0"/>
            <a:ext cx="7772400" cy="1470025"/>
          </a:xfrm>
        </p:spPr>
        <p:txBody>
          <a:bodyPr/>
          <a:lstStyle/>
          <a:p>
            <a:pPr eaLnBrk="1" fontAlgn="auto" hangingPunct="1">
              <a:spcAft>
                <a:spcPts val="0"/>
              </a:spcAft>
              <a:defRPr/>
            </a:pPr>
            <a:r>
              <a:rPr lang="en-US" altLang="en-US" sz="4400" cap="none" dirty="0" smtClean="0">
                <a:solidFill>
                  <a:schemeClr val="bg1"/>
                </a:solidFill>
                <a:latin typeface="Script MT Bold" pitchFamily="66" charset="0"/>
              </a:rPr>
              <a:t>Board of </a:t>
            </a:r>
            <a:r>
              <a:rPr lang="en-US" altLang="en-US" sz="4400" dirty="0" smtClean="0">
                <a:solidFill>
                  <a:schemeClr val="bg1"/>
                </a:solidFill>
                <a:latin typeface="Script MT Bold" pitchFamily="66" charset="0"/>
              </a:rPr>
              <a:t>D</a:t>
            </a:r>
            <a:r>
              <a:rPr lang="en-US" altLang="en-US" sz="4400" cap="none" dirty="0" smtClean="0">
                <a:solidFill>
                  <a:schemeClr val="bg1"/>
                </a:solidFill>
                <a:latin typeface="Script MT Bold" pitchFamily="66" charset="0"/>
              </a:rPr>
              <a:t>irectors</a:t>
            </a:r>
            <a:br>
              <a:rPr lang="en-US" altLang="en-US" sz="4400" cap="none" dirty="0" smtClean="0">
                <a:solidFill>
                  <a:schemeClr val="bg1"/>
                </a:solidFill>
                <a:latin typeface="Script MT Bold" pitchFamily="66" charset="0"/>
              </a:rPr>
            </a:br>
            <a:endParaRPr lang="en-US" altLang="en-US" sz="4400" dirty="0">
              <a:solidFill>
                <a:schemeClr val="bg1"/>
              </a:solidFill>
              <a:latin typeface="Script MT Bold" pitchFamily="66" charset="0"/>
            </a:endParaRPr>
          </a:p>
        </p:txBody>
      </p:sp>
      <p:sp>
        <p:nvSpPr>
          <p:cNvPr id="5123" name="Text Box 4"/>
          <p:cNvSpPr txBox="1">
            <a:spLocks noChangeArrowheads="1"/>
          </p:cNvSpPr>
          <p:nvPr/>
        </p:nvSpPr>
        <p:spPr bwMode="auto">
          <a:xfrm>
            <a:off x="2133600" y="2667000"/>
            <a:ext cx="541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50000"/>
              </a:spcBef>
              <a:buClrTx/>
              <a:buSzTx/>
              <a:buFontTx/>
              <a:buNone/>
            </a:pPr>
            <a:endParaRPr lang="en-US" altLang="en-US" sz="1800" dirty="0">
              <a:latin typeface="Arial" charset="0"/>
            </a:endParaRPr>
          </a:p>
        </p:txBody>
      </p:sp>
      <p:pic>
        <p:nvPicPr>
          <p:cNvPr id="11" name="Picture 3"/>
          <p:cNvPicPr>
            <a:picLocks noChangeAspect="1" noChangeArrowheads="1"/>
          </p:cNvPicPr>
          <p:nvPr/>
        </p:nvPicPr>
        <p:blipFill>
          <a:blip r:embed="rId2"/>
          <a:srcRect/>
          <a:stretch>
            <a:fillRect/>
          </a:stretch>
        </p:blipFill>
        <p:spPr bwMode="auto">
          <a:xfrm>
            <a:off x="560388" y="1065213"/>
            <a:ext cx="1573212" cy="1965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3"/>
          <a:srcRect/>
          <a:stretch>
            <a:fillRect/>
          </a:stretch>
        </p:blipFill>
        <p:spPr bwMode="auto">
          <a:xfrm>
            <a:off x="2693988" y="1065213"/>
            <a:ext cx="1573212" cy="1965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4"/>
          <a:srcRect/>
          <a:stretch>
            <a:fillRect/>
          </a:stretch>
        </p:blipFill>
        <p:spPr bwMode="auto">
          <a:xfrm>
            <a:off x="4800600" y="1063625"/>
            <a:ext cx="1573213" cy="1966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 name="Picture 4"/>
          <p:cNvPicPr>
            <a:picLocks noChangeAspect="1" noChangeArrowheads="1"/>
          </p:cNvPicPr>
          <p:nvPr/>
        </p:nvPicPr>
        <p:blipFill>
          <a:blip r:embed="rId5"/>
          <a:srcRect/>
          <a:stretch>
            <a:fillRect/>
          </a:stretch>
        </p:blipFill>
        <p:spPr bwMode="auto">
          <a:xfrm>
            <a:off x="1994568" y="3872699"/>
            <a:ext cx="1563400" cy="1954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9" name="Picture 6"/>
          <p:cNvPicPr>
            <a:picLocks noChangeAspect="1" noChangeArrowheads="1"/>
          </p:cNvPicPr>
          <p:nvPr/>
        </p:nvPicPr>
        <p:blipFill>
          <a:blip r:embed="rId6"/>
          <a:srcRect/>
          <a:stretch>
            <a:fillRect/>
          </a:stretch>
        </p:blipFill>
        <p:spPr bwMode="auto">
          <a:xfrm>
            <a:off x="3771226" y="3851499"/>
            <a:ext cx="1579778" cy="1974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98555" y="3075057"/>
            <a:ext cx="1297150" cy="646331"/>
          </a:xfrm>
          <a:prstGeom prst="rect">
            <a:avLst/>
          </a:prstGeom>
          <a:noFill/>
        </p:spPr>
        <p:txBody>
          <a:bodyPr wrap="none">
            <a:spAutoFit/>
          </a:bodyPr>
          <a:lstStyle/>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Bob Barrett</a:t>
            </a:r>
          </a:p>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President</a:t>
            </a:r>
          </a:p>
        </p:txBody>
      </p:sp>
      <p:sp>
        <p:nvSpPr>
          <p:cNvPr id="21" name="TextBox 20"/>
          <p:cNvSpPr txBox="1"/>
          <p:nvPr/>
        </p:nvSpPr>
        <p:spPr>
          <a:xfrm>
            <a:off x="2635938" y="3075057"/>
            <a:ext cx="1704313" cy="646331"/>
          </a:xfrm>
          <a:prstGeom prst="rect">
            <a:avLst/>
          </a:prstGeom>
          <a:noFill/>
        </p:spPr>
        <p:txBody>
          <a:bodyPr wrap="none">
            <a:spAutoFit/>
          </a:bodyPr>
          <a:lstStyle/>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Michelle Kidani</a:t>
            </a:r>
          </a:p>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Vice President</a:t>
            </a:r>
          </a:p>
        </p:txBody>
      </p:sp>
      <p:sp>
        <p:nvSpPr>
          <p:cNvPr id="22" name="TextBox 21"/>
          <p:cNvSpPr txBox="1"/>
          <p:nvPr/>
        </p:nvSpPr>
        <p:spPr>
          <a:xfrm>
            <a:off x="4798138" y="3075057"/>
            <a:ext cx="1580881" cy="646331"/>
          </a:xfrm>
          <a:prstGeom prst="rect">
            <a:avLst/>
          </a:prstGeom>
          <a:noFill/>
        </p:spPr>
        <p:txBody>
          <a:bodyPr wrap="none">
            <a:spAutoFit/>
          </a:bodyPr>
          <a:lstStyle/>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Josie Ka’anehe</a:t>
            </a:r>
          </a:p>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Secretary</a:t>
            </a:r>
          </a:p>
        </p:txBody>
      </p:sp>
      <p:sp>
        <p:nvSpPr>
          <p:cNvPr id="23" name="TextBox 22"/>
          <p:cNvSpPr txBox="1"/>
          <p:nvPr/>
        </p:nvSpPr>
        <p:spPr>
          <a:xfrm>
            <a:off x="7065923" y="3075057"/>
            <a:ext cx="1328441" cy="646331"/>
          </a:xfrm>
          <a:prstGeom prst="rect">
            <a:avLst/>
          </a:prstGeom>
          <a:noFill/>
        </p:spPr>
        <p:txBody>
          <a:bodyPr wrap="none">
            <a:spAutoFit/>
          </a:bodyPr>
          <a:lstStyle/>
          <a:p>
            <a:pPr algn="ctr">
              <a:defRPr/>
            </a:pPr>
            <a:r>
              <a:rPr lang="en-US" dirty="0" smtClean="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Val Okimoto</a:t>
            </a:r>
            <a:endPar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endParaRPr>
          </a:p>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Treasurer</a:t>
            </a:r>
          </a:p>
        </p:txBody>
      </p:sp>
      <p:sp>
        <p:nvSpPr>
          <p:cNvPr id="24" name="TextBox 23"/>
          <p:cNvSpPr txBox="1"/>
          <p:nvPr/>
        </p:nvSpPr>
        <p:spPr>
          <a:xfrm>
            <a:off x="389228" y="5942485"/>
            <a:ext cx="1181734" cy="369332"/>
          </a:xfrm>
          <a:prstGeom prst="rect">
            <a:avLst/>
          </a:prstGeom>
          <a:noFill/>
        </p:spPr>
        <p:txBody>
          <a:bodyPr wrap="none">
            <a:spAutoFit/>
          </a:bodyPr>
          <a:lstStyle/>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Will Kane</a:t>
            </a:r>
          </a:p>
        </p:txBody>
      </p:sp>
      <p:sp>
        <p:nvSpPr>
          <p:cNvPr id="25" name="TextBox 24"/>
          <p:cNvSpPr txBox="1"/>
          <p:nvPr/>
        </p:nvSpPr>
        <p:spPr>
          <a:xfrm>
            <a:off x="7383808" y="5942813"/>
            <a:ext cx="1585690" cy="369332"/>
          </a:xfrm>
          <a:prstGeom prst="rect">
            <a:avLst/>
          </a:prstGeom>
          <a:noFill/>
        </p:spPr>
        <p:txBody>
          <a:bodyPr wrap="none">
            <a:spAutoFit/>
          </a:bodyPr>
          <a:lstStyle/>
          <a:p>
            <a:pPr algn="ctr">
              <a:defRPr/>
            </a:pPr>
            <a:r>
              <a:rPr lang="en-US" dirty="0" smtClean="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Roger Babcock</a:t>
            </a:r>
            <a:endPar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endParaRPr>
          </a:p>
        </p:txBody>
      </p:sp>
      <p:sp>
        <p:nvSpPr>
          <p:cNvPr id="26" name="TextBox 25"/>
          <p:cNvSpPr txBox="1"/>
          <p:nvPr/>
        </p:nvSpPr>
        <p:spPr>
          <a:xfrm>
            <a:off x="2114035" y="5938515"/>
            <a:ext cx="1324465" cy="369332"/>
          </a:xfrm>
          <a:prstGeom prst="rect">
            <a:avLst/>
          </a:prstGeom>
          <a:noFill/>
        </p:spPr>
        <p:txBody>
          <a:bodyPr wrap="none">
            <a:spAutoFit/>
          </a:bodyPr>
          <a:lstStyle/>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Neil Takeda</a:t>
            </a:r>
          </a:p>
        </p:txBody>
      </p:sp>
      <p:sp>
        <p:nvSpPr>
          <p:cNvPr id="28" name="TextBox 27"/>
          <p:cNvSpPr txBox="1"/>
          <p:nvPr/>
        </p:nvSpPr>
        <p:spPr>
          <a:xfrm>
            <a:off x="3650640" y="5942485"/>
            <a:ext cx="1928733" cy="369332"/>
          </a:xfrm>
          <a:prstGeom prst="rect">
            <a:avLst/>
          </a:prstGeom>
          <a:noFill/>
        </p:spPr>
        <p:txBody>
          <a:bodyPr wrap="none">
            <a:spAutoFit/>
          </a:bodyPr>
          <a:lstStyle/>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Michael Magaoay</a:t>
            </a:r>
          </a:p>
        </p:txBody>
      </p:sp>
      <p:sp>
        <p:nvSpPr>
          <p:cNvPr id="5140" name="Rectangle 2"/>
          <p:cNvSpPr>
            <a:spLocks noChangeArrowheads="1"/>
          </p:cNvSpPr>
          <p:nvPr/>
        </p:nvSpPr>
        <p:spPr bwMode="auto">
          <a:xfrm>
            <a:off x="2275115" y="627012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eaLnBrk="1" hangingPunct="1">
              <a:spcBef>
                <a:spcPct val="0"/>
              </a:spcBef>
              <a:buClrTx/>
              <a:buSzTx/>
              <a:buFontTx/>
              <a:buNone/>
            </a:pPr>
            <a:r>
              <a:rPr lang="en-US" altLang="en-US" sz="3600" dirty="0" smtClean="0">
                <a:solidFill>
                  <a:schemeClr val="bg1"/>
                </a:solidFill>
                <a:latin typeface="Script MT Bold" pitchFamily="66" charset="0"/>
              </a:rPr>
              <a:t>2020-2021</a:t>
            </a:r>
            <a:r>
              <a:rPr lang="en-US" altLang="en-US" sz="1800" dirty="0">
                <a:solidFill>
                  <a:schemeClr val="bg1"/>
                </a:solidFill>
                <a:latin typeface="Script MT Bold" pitchFamily="66" charset="0"/>
              </a:rPr>
              <a:t/>
            </a:r>
            <a:br>
              <a:rPr lang="en-US" altLang="en-US" sz="1800" dirty="0">
                <a:solidFill>
                  <a:schemeClr val="bg1"/>
                </a:solidFill>
                <a:latin typeface="Script MT Bold" pitchFamily="66" charset="0"/>
              </a:rPr>
            </a:br>
            <a:endParaRPr lang="en-US" altLang="en-US" sz="1800" dirty="0">
              <a:latin typeface="Arial" charset="0"/>
            </a:endParaRPr>
          </a:p>
        </p:txBody>
      </p:sp>
      <p:sp>
        <p:nvSpPr>
          <p:cNvPr id="3" name="Rectangle 2"/>
          <p:cNvSpPr/>
          <p:nvPr/>
        </p:nvSpPr>
        <p:spPr>
          <a:xfrm>
            <a:off x="5293564" y="5942813"/>
            <a:ext cx="2064091" cy="369332"/>
          </a:xfrm>
          <a:prstGeom prst="rect">
            <a:avLst/>
          </a:prstGeom>
        </p:spPr>
        <p:txBody>
          <a:bodyPr wrap="none">
            <a:spAutoFit/>
          </a:bodyPr>
          <a:lstStyle/>
          <a:p>
            <a:pPr algn="ctr">
              <a:defRPr/>
            </a:pPr>
            <a:r>
              <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  </a:t>
            </a:r>
            <a:r>
              <a:rPr lang="en-US" dirty="0" smtClean="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Noriko </a:t>
            </a:r>
            <a:r>
              <a:rPr lang="en-US" dirty="0" err="1" smtClean="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rPr>
              <a:t>Salangdron</a:t>
            </a:r>
            <a:endParaRPr lang="en-US" dirty="0">
              <a:ln w="10160">
                <a:solidFill>
                  <a:schemeClr val="accent1"/>
                </a:solidFill>
                <a:prstDash val="solid"/>
              </a:ln>
              <a:solidFill>
                <a:srgbClr val="FFFF00"/>
              </a:solidFill>
              <a:effectLst>
                <a:outerShdw blurRad="38100" dist="32000" dir="5400000" algn="tl">
                  <a:srgbClr val="000000">
                    <a:alpha val="30000"/>
                  </a:srgbClr>
                </a:outerShdw>
              </a:effectLst>
              <a:latin typeface="Script MT Bold" panose="03040602040607080904" pitchFamily="66" charset="0"/>
            </a:endParaRP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395" y="3886591"/>
            <a:ext cx="1563401" cy="1954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3517" y="1065413"/>
            <a:ext cx="1607716" cy="2009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2120" y="3824304"/>
            <a:ext cx="1602117" cy="2002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7" name="Picture 4"/>
          <p:cNvPicPr>
            <a:picLocks noChangeAspect="1" noChangeArrowheads="1"/>
          </p:cNvPicPr>
          <p:nvPr/>
        </p:nvPicPr>
        <p:blipFill>
          <a:blip r:embed="rId10"/>
          <a:srcRect/>
          <a:stretch>
            <a:fillRect/>
          </a:stretch>
        </p:blipFill>
        <p:spPr bwMode="auto">
          <a:xfrm>
            <a:off x="7363972" y="3818068"/>
            <a:ext cx="1605526" cy="2006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828800" y="1295400"/>
            <a:ext cx="5486400" cy="4114800"/>
          </a:xfrm>
        </p:spPr>
      </p:pic>
      <p:sp>
        <p:nvSpPr>
          <p:cNvPr id="4" name="Rectangle 2"/>
          <p:cNvSpPr>
            <a:spLocks noGrp="1" noChangeArrowheads="1"/>
          </p:cNvSpPr>
          <p:nvPr>
            <p:ph type="title"/>
          </p:nvPr>
        </p:nvSpPr>
        <p:spPr>
          <a:xfrm>
            <a:off x="838200" y="-76200"/>
            <a:ext cx="7467600" cy="792162"/>
          </a:xfrm>
        </p:spPr>
        <p:txBody>
          <a:bodyPr>
            <a:normAutofit/>
          </a:bodyPr>
          <a:lstStyle/>
          <a:p>
            <a:pPr eaLnBrk="1" fontAlgn="auto" hangingPunct="1">
              <a:spcAft>
                <a:spcPts val="0"/>
              </a:spcAft>
              <a:defRPr/>
            </a:pPr>
            <a:r>
              <a:rPr lang="en-US" altLang="en-US" dirty="0">
                <a:solidFill>
                  <a:schemeClr val="bg1"/>
                </a:solidFill>
                <a:latin typeface="Script MT Bold" pitchFamily="66" charset="0"/>
              </a:rPr>
              <a:t> </a:t>
            </a:r>
            <a:r>
              <a:rPr lang="en-US" altLang="en-US" sz="3700" dirty="0" smtClean="0">
                <a:solidFill>
                  <a:schemeClr val="bg1"/>
                </a:solidFill>
                <a:latin typeface="Script MT Bold" pitchFamily="66" charset="0"/>
              </a:rPr>
              <a:t>Common</a:t>
            </a:r>
            <a:r>
              <a:rPr lang="en-US" altLang="en-US" dirty="0" smtClean="0">
                <a:solidFill>
                  <a:schemeClr val="bg1"/>
                </a:solidFill>
                <a:latin typeface="Script MT Bold" pitchFamily="66" charset="0"/>
              </a:rPr>
              <a:t> Area</a:t>
            </a:r>
            <a:endParaRPr lang="en-US" altLang="en-US" dirty="0">
              <a:solidFill>
                <a:schemeClr val="bg1"/>
              </a:solidFill>
              <a:latin typeface="Script MT Bold" pitchFamily="66" charset="0"/>
            </a:endParaRPr>
          </a:p>
        </p:txBody>
      </p:sp>
      <p:sp>
        <p:nvSpPr>
          <p:cNvPr id="5" name="Rectangle 4"/>
          <p:cNvSpPr/>
          <p:nvPr/>
        </p:nvSpPr>
        <p:spPr>
          <a:xfrm>
            <a:off x="3033199" y="685800"/>
            <a:ext cx="3031600" cy="369332"/>
          </a:xfrm>
          <a:prstGeom prst="rect">
            <a:avLst/>
          </a:prstGeom>
        </p:spPr>
        <p:txBody>
          <a:bodyPr wrap="none">
            <a:spAutoFit/>
          </a:bodyPr>
          <a:lstStyle/>
          <a:p>
            <a:pPr algn="ctr"/>
            <a:r>
              <a:rPr lang="en-US" u="sng" dirty="0" smtClean="0">
                <a:solidFill>
                  <a:schemeClr val="bg1"/>
                </a:solidFill>
              </a:rPr>
              <a:t>Home Owner Responsibility</a:t>
            </a:r>
            <a:endParaRPr lang="en-US" u="sng" dirty="0">
              <a:solidFill>
                <a:schemeClr val="bg1"/>
              </a:solidFill>
            </a:endParaRPr>
          </a:p>
        </p:txBody>
      </p:sp>
      <p:sp>
        <p:nvSpPr>
          <p:cNvPr id="8" name="TextBox 7"/>
          <p:cNvSpPr txBox="1"/>
          <p:nvPr/>
        </p:nvSpPr>
        <p:spPr>
          <a:xfrm>
            <a:off x="914400" y="5715000"/>
            <a:ext cx="4953000" cy="369332"/>
          </a:xfrm>
          <a:prstGeom prst="rect">
            <a:avLst/>
          </a:prstGeom>
          <a:noFill/>
        </p:spPr>
        <p:txBody>
          <a:bodyPr wrap="square" rtlCol="0">
            <a:spAutoFit/>
          </a:bodyPr>
          <a:lstStyle/>
          <a:p>
            <a:r>
              <a:rPr lang="en-US" dirty="0" smtClean="0">
                <a:solidFill>
                  <a:schemeClr val="bg1"/>
                </a:solidFill>
              </a:rPr>
              <a:t>Home owner property including curb line</a:t>
            </a:r>
            <a:endParaRPr lang="en-US" dirty="0">
              <a:solidFill>
                <a:schemeClr val="bg1"/>
              </a:solidFill>
            </a:endParaRPr>
          </a:p>
        </p:txBody>
      </p:sp>
    </p:spTree>
    <p:extLst>
      <p:ext uri="{BB962C8B-B14F-4D97-AF65-F5344CB8AC3E}">
        <p14:creationId xmlns:p14="http://schemas.microsoft.com/office/powerpoint/2010/main" val="4058790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04800"/>
            <a:ext cx="7696200" cy="715962"/>
          </a:xfrm>
        </p:spPr>
        <p:txBody>
          <a:bodyPr>
            <a:normAutofit fontScale="90000"/>
          </a:bodyPr>
          <a:lstStyle/>
          <a:p>
            <a:r>
              <a:rPr lang="en-US" altLang="en-US" dirty="0">
                <a:solidFill>
                  <a:schemeClr val="bg1"/>
                </a:solidFill>
                <a:latin typeface="Script MT Bold" pitchFamily="66" charset="0"/>
              </a:rPr>
              <a:t> Common Area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2" y="1603075"/>
            <a:ext cx="3657600" cy="2743200"/>
          </a:xfrm>
        </p:spPr>
      </p:pic>
      <p:sp>
        <p:nvSpPr>
          <p:cNvPr id="5" name="Rectangle 4"/>
          <p:cNvSpPr/>
          <p:nvPr/>
        </p:nvSpPr>
        <p:spPr>
          <a:xfrm>
            <a:off x="2915138" y="1066800"/>
            <a:ext cx="3313728" cy="369332"/>
          </a:xfrm>
          <a:prstGeom prst="rect">
            <a:avLst/>
          </a:prstGeom>
        </p:spPr>
        <p:txBody>
          <a:bodyPr wrap="none">
            <a:spAutoFit/>
          </a:bodyPr>
          <a:lstStyle/>
          <a:p>
            <a:pPr algn="ctr"/>
            <a:r>
              <a:rPr lang="en-US" u="sng" dirty="0" smtClean="0">
                <a:solidFill>
                  <a:schemeClr val="bg1"/>
                </a:solidFill>
              </a:rPr>
              <a:t>City and County Responsibility</a:t>
            </a:r>
            <a:endParaRPr lang="en-US" u="sng" dirty="0">
              <a:solidFill>
                <a:schemeClr val="bg1"/>
              </a:solidFill>
            </a:endParaRPr>
          </a:p>
        </p:txBody>
      </p:sp>
      <p:sp>
        <p:nvSpPr>
          <p:cNvPr id="6" name="TextBox 5"/>
          <p:cNvSpPr txBox="1"/>
          <p:nvPr/>
        </p:nvSpPr>
        <p:spPr>
          <a:xfrm>
            <a:off x="895288" y="4771072"/>
            <a:ext cx="3856569" cy="1754326"/>
          </a:xfrm>
          <a:prstGeom prst="rect">
            <a:avLst/>
          </a:prstGeom>
          <a:noFill/>
        </p:spPr>
        <p:txBody>
          <a:bodyPr wrap="none" rtlCol="0">
            <a:spAutoFit/>
          </a:bodyPr>
          <a:lstStyle/>
          <a:p>
            <a:r>
              <a:rPr lang="en-US" dirty="0" smtClean="0">
                <a:solidFill>
                  <a:schemeClr val="bg1"/>
                </a:solidFill>
              </a:rPr>
              <a:t>Trees within medians and curb lines</a:t>
            </a:r>
          </a:p>
          <a:p>
            <a:r>
              <a:rPr lang="en-US" dirty="0" smtClean="0">
                <a:solidFill>
                  <a:schemeClr val="bg1"/>
                </a:solidFill>
              </a:rPr>
              <a:t>City and County sidewalks </a:t>
            </a:r>
          </a:p>
          <a:p>
            <a:r>
              <a:rPr lang="en-US" dirty="0" smtClean="0">
                <a:solidFill>
                  <a:schemeClr val="bg1"/>
                </a:solidFill>
              </a:rPr>
              <a:t>City and County streets</a:t>
            </a:r>
          </a:p>
          <a:p>
            <a:r>
              <a:rPr lang="en-US" dirty="0" smtClean="0">
                <a:solidFill>
                  <a:schemeClr val="bg1"/>
                </a:solidFill>
              </a:rPr>
              <a:t>Urban Forestry 808 971-9751</a:t>
            </a:r>
          </a:p>
          <a:p>
            <a:endParaRPr lang="en-US" dirty="0">
              <a:solidFill>
                <a:schemeClr val="bg1"/>
              </a:solidFill>
            </a:endParaRPr>
          </a:p>
          <a:p>
            <a:endParaRPr lang="en-US" dirty="0">
              <a:solidFill>
                <a:schemeClr val="bg1"/>
              </a:solidFill>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29200" y="1600200"/>
            <a:ext cx="3672714" cy="2743200"/>
          </a:xfrm>
          <a:prstGeom prst="rect">
            <a:avLst/>
          </a:prstGeom>
        </p:spPr>
      </p:pic>
    </p:spTree>
    <p:extLst>
      <p:ext uri="{BB962C8B-B14F-4D97-AF65-F5344CB8AC3E}">
        <p14:creationId xmlns:p14="http://schemas.microsoft.com/office/powerpoint/2010/main" val="4028879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bg1"/>
                </a:solidFill>
                <a:latin typeface="Script MT Bold" pitchFamily="66" charset="0"/>
              </a:rPr>
              <a:t>Maintenance</a:t>
            </a:r>
            <a:endParaRPr lang="en-US" dirty="0"/>
          </a:p>
        </p:txBody>
      </p:sp>
      <p:sp>
        <p:nvSpPr>
          <p:cNvPr id="3" name="Content Placeholder 2"/>
          <p:cNvSpPr>
            <a:spLocks noGrp="1"/>
          </p:cNvSpPr>
          <p:nvPr>
            <p:ph idx="1"/>
          </p:nvPr>
        </p:nvSpPr>
        <p:spPr>
          <a:xfrm>
            <a:off x="457200" y="1447800"/>
            <a:ext cx="8229600" cy="4860925"/>
          </a:xfrm>
        </p:spPr>
        <p:txBody>
          <a:bodyPr/>
          <a:lstStyle/>
          <a:p>
            <a:pPr marL="136525" indent="0" algn="ctr">
              <a:buNone/>
            </a:pPr>
            <a:r>
              <a:rPr lang="en-US" b="1" dirty="0" smtClean="0">
                <a:solidFill>
                  <a:schemeClr val="bg1"/>
                </a:solidFill>
                <a:effectLst>
                  <a:outerShdw blurRad="38100" dist="38100" dir="2700000" algn="tl">
                    <a:srgbClr val="000000">
                      <a:alpha val="43137"/>
                    </a:srgbClr>
                  </a:outerShdw>
                </a:effectLst>
              </a:rPr>
              <a:t>Our </a:t>
            </a:r>
            <a:r>
              <a:rPr lang="en-US" b="1" dirty="0">
                <a:solidFill>
                  <a:schemeClr val="bg1"/>
                </a:solidFill>
                <a:effectLst>
                  <a:outerShdw blurRad="38100" dist="38100" dir="2700000" algn="tl">
                    <a:srgbClr val="000000">
                      <a:alpha val="43137"/>
                    </a:srgbClr>
                  </a:outerShdw>
                </a:effectLst>
              </a:rPr>
              <a:t>maintenance crew consists of 11 team </a:t>
            </a:r>
            <a:r>
              <a:rPr lang="en-US" b="1" dirty="0" smtClean="0">
                <a:solidFill>
                  <a:schemeClr val="bg1"/>
                </a:solidFill>
                <a:effectLst>
                  <a:outerShdw blurRad="38100" dist="38100" dir="2700000" algn="tl">
                    <a:srgbClr val="000000">
                      <a:alpha val="43137"/>
                    </a:srgbClr>
                  </a:outerShdw>
                </a:effectLst>
              </a:rPr>
              <a:t>members</a:t>
            </a:r>
          </a:p>
          <a:p>
            <a:pPr marL="136525" indent="0" algn="ctr">
              <a:buNone/>
            </a:pPr>
            <a:endParaRPr lang="en-US" b="1" dirty="0" smtClean="0">
              <a:solidFill>
                <a:schemeClr val="bg1"/>
              </a:solidFill>
              <a:effectLst>
                <a:outerShdw blurRad="38100" dist="38100" dir="2700000" algn="tl">
                  <a:srgbClr val="000000">
                    <a:alpha val="43137"/>
                  </a:srgbClr>
                </a:outerShdw>
              </a:effectLst>
            </a:endParaRPr>
          </a:p>
          <a:p>
            <a:pPr eaLnBrk="1" hangingPunct="1">
              <a:buClrTx/>
              <a:buFont typeface="Wingdings" panose="05000000000000000000" pitchFamily="2" charset="2"/>
              <a:buChar char="ü"/>
              <a:defRPr/>
            </a:pPr>
            <a:r>
              <a:rPr lang="en-US" sz="2400" dirty="0" smtClean="0">
                <a:solidFill>
                  <a:schemeClr val="bg1"/>
                </a:solidFill>
                <a:effectLst>
                  <a:outerShdw blurRad="38100" dist="38100" dir="2700000" algn="tl">
                    <a:srgbClr val="000000">
                      <a:alpha val="43137"/>
                    </a:srgbClr>
                  </a:outerShdw>
                </a:effectLst>
              </a:rPr>
              <a:t>They are responsible for the maintenance of all of the MTA Recreation Centers, pools, administrative building, warehouse, and equipment.</a:t>
            </a:r>
          </a:p>
          <a:p>
            <a:pPr eaLnBrk="1" hangingPunct="1">
              <a:buClrTx/>
              <a:buFont typeface="Wingdings" panose="05000000000000000000" pitchFamily="2" charset="2"/>
              <a:buChar char="ü"/>
              <a:defRPr/>
            </a:pPr>
            <a:r>
              <a:rPr lang="en-US" sz="2400" dirty="0" smtClean="0">
                <a:solidFill>
                  <a:schemeClr val="bg1"/>
                </a:solidFill>
                <a:effectLst>
                  <a:outerShdw blurRad="38100" dist="38100" dir="2700000" algn="tl">
                    <a:srgbClr val="000000">
                      <a:alpha val="43137"/>
                    </a:srgbClr>
                  </a:outerShdw>
                </a:effectLst>
              </a:rPr>
              <a:t>Each </a:t>
            </a:r>
            <a:r>
              <a:rPr lang="en-US" sz="2400" dirty="0">
                <a:solidFill>
                  <a:schemeClr val="bg1"/>
                </a:solidFill>
                <a:effectLst>
                  <a:outerShdw blurRad="38100" dist="38100" dir="2700000" algn="tl">
                    <a:srgbClr val="000000">
                      <a:alpha val="43137"/>
                    </a:srgbClr>
                  </a:outerShdw>
                </a:effectLst>
              </a:rPr>
              <a:t>Recreation Center is </a:t>
            </a:r>
            <a:r>
              <a:rPr lang="en-US" sz="2400" dirty="0" smtClean="0">
                <a:solidFill>
                  <a:schemeClr val="bg1"/>
                </a:solidFill>
                <a:effectLst>
                  <a:outerShdw blurRad="38100" dist="38100" dir="2700000" algn="tl">
                    <a:srgbClr val="000000">
                      <a:alpha val="43137"/>
                    </a:srgbClr>
                  </a:outerShdw>
                </a:effectLst>
              </a:rPr>
              <a:t>assigned </a:t>
            </a:r>
            <a:r>
              <a:rPr lang="en-US" sz="2400" dirty="0">
                <a:solidFill>
                  <a:schemeClr val="bg1"/>
                </a:solidFill>
                <a:effectLst>
                  <a:outerShdw blurRad="38100" dist="38100" dir="2700000" algn="tl">
                    <a:srgbClr val="000000">
                      <a:alpha val="43137"/>
                    </a:srgbClr>
                  </a:outerShdw>
                </a:effectLst>
              </a:rPr>
              <a:t>one employee who is responsible for the daily </a:t>
            </a:r>
            <a:r>
              <a:rPr lang="en-US" sz="2400" dirty="0" smtClean="0">
                <a:solidFill>
                  <a:schemeClr val="bg1"/>
                </a:solidFill>
                <a:effectLst>
                  <a:outerShdw blurRad="38100" dist="38100" dir="2700000" algn="tl">
                    <a:srgbClr val="000000">
                      <a:alpha val="43137"/>
                    </a:srgbClr>
                  </a:outerShdw>
                </a:effectLst>
              </a:rPr>
              <a:t>upkeep.</a:t>
            </a:r>
          </a:p>
          <a:p>
            <a:pPr eaLnBrk="1" hangingPunct="1">
              <a:buClrTx/>
              <a:buFont typeface="Wingdings" panose="05000000000000000000" pitchFamily="2" charset="2"/>
              <a:buChar char="ü"/>
              <a:defRPr/>
            </a:pPr>
            <a:r>
              <a:rPr lang="en-US" sz="2400" dirty="0">
                <a:solidFill>
                  <a:schemeClr val="bg1"/>
                </a:solidFill>
                <a:effectLst>
                  <a:outerShdw blurRad="38100" dist="38100" dir="2700000" algn="tl">
                    <a:srgbClr val="000000">
                      <a:alpha val="43137"/>
                    </a:srgbClr>
                  </a:outerShdw>
                </a:effectLst>
              </a:rPr>
              <a:t>Two employees work nights and weekends to ensure the facilities are cleaned and ready for our patrons to use and </a:t>
            </a:r>
            <a:r>
              <a:rPr lang="en-US" sz="2400" dirty="0" smtClean="0">
                <a:solidFill>
                  <a:schemeClr val="bg1"/>
                </a:solidFill>
                <a:effectLst>
                  <a:outerShdw blurRad="38100" dist="38100" dir="2700000" algn="tl">
                    <a:srgbClr val="000000">
                      <a:alpha val="43137"/>
                    </a:srgbClr>
                  </a:outerShdw>
                </a:effectLst>
              </a:rPr>
              <a:t>enjoy.</a:t>
            </a:r>
            <a:endParaRPr lang="en-US" altLang="en-US" sz="2400" dirty="0">
              <a:solidFill>
                <a:schemeClr val="bg1"/>
              </a:solidFill>
              <a:effectLst>
                <a:outerShdw blurRad="38100" dist="38100" dir="2700000" algn="tl">
                  <a:srgbClr val="000000">
                    <a:alpha val="43137"/>
                  </a:srgbClr>
                </a:outerShdw>
              </a:effectLst>
            </a:endParaRPr>
          </a:p>
          <a:p>
            <a:pPr marL="136525" indent="0">
              <a:buNone/>
            </a:pPr>
            <a:endParaRPr lang="en-US" b="1" dirty="0">
              <a:solidFill>
                <a:schemeClr val="bg1"/>
              </a:solidFill>
              <a:effectLst>
                <a:outerShdw blurRad="38100" dist="38100" dir="2700000" algn="tl">
                  <a:srgbClr val="000000">
                    <a:alpha val="43137"/>
                  </a:srgbClr>
                </a:outerShdw>
              </a:effectLst>
            </a:endParaRPr>
          </a:p>
          <a:p>
            <a:pPr marL="136525" indent="0" algn="ctr">
              <a:buNone/>
            </a:pPr>
            <a:endParaRPr lang="en-US" dirty="0" smtClean="0">
              <a:solidFill>
                <a:schemeClr val="bg1"/>
              </a:solidFill>
            </a:endParaRPr>
          </a:p>
          <a:p>
            <a:pPr marL="136525" indent="0" algn="ctr">
              <a:buNone/>
            </a:pPr>
            <a:endParaRPr lang="en-US" dirty="0">
              <a:solidFill>
                <a:schemeClr val="bg1"/>
              </a:solidFill>
            </a:endParaRPr>
          </a:p>
          <a:p>
            <a:pPr marL="136525" indent="0" algn="ctr">
              <a:buNone/>
            </a:pPr>
            <a:endParaRPr lang="en-US" dirty="0" smtClean="0">
              <a:solidFill>
                <a:schemeClr val="bg1"/>
              </a:solidFill>
            </a:endParaRPr>
          </a:p>
          <a:p>
            <a:pPr marL="136525" indent="0" algn="ctr">
              <a:buNone/>
            </a:pPr>
            <a:endParaRPr lang="en-US" dirty="0" smtClean="0">
              <a:solidFill>
                <a:schemeClr val="bg1"/>
              </a:solidFill>
            </a:endParaRPr>
          </a:p>
          <a:p>
            <a:pPr marL="136525" indent="0" algn="ctr">
              <a:buNone/>
            </a:pP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6569242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495869"/>
            <a:ext cx="3995255" cy="2247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731" y="505536"/>
            <a:ext cx="3978069" cy="223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976" y="3725199"/>
            <a:ext cx="3738880"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4306878" y="3725198"/>
            <a:ext cx="2017722" cy="2447001"/>
          </a:xfrm>
          <a:prstGeom prst="rect">
            <a:avLst/>
          </a:prstGeom>
        </p:spPr>
      </p:pic>
      <p:pic>
        <p:nvPicPr>
          <p:cNvPr id="11" name="Picture 1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6219" y="3535680"/>
            <a:ext cx="1900581" cy="2788919"/>
          </a:xfrm>
          <a:prstGeom prst="rect">
            <a:avLst/>
          </a:prstGeom>
          <a:noFill/>
        </p:spPr>
      </p:pic>
    </p:spTree>
    <p:extLst>
      <p:ext uri="{BB962C8B-B14F-4D97-AF65-F5344CB8AC3E}">
        <p14:creationId xmlns:p14="http://schemas.microsoft.com/office/powerpoint/2010/main" val="41818243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33528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830" y="2224178"/>
            <a:ext cx="2635370" cy="197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715" y="4478908"/>
            <a:ext cx="28956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39641"/>
            <a:ext cx="2409869" cy="321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8162" y="164083"/>
            <a:ext cx="2391538" cy="318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3483993"/>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3248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4039" y="821849"/>
            <a:ext cx="5871121" cy="44799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84743">
            <a:off x="755076" y="4410613"/>
            <a:ext cx="2754947" cy="1772162"/>
          </a:xfrm>
          <a:prstGeom prst="rect">
            <a:avLst/>
          </a:prstGeom>
          <a:ln w="38100">
            <a:solidFill>
              <a:schemeClr val="tx1"/>
            </a:solidFill>
          </a:ln>
          <a:effectLst>
            <a:innerShdw blurRad="63500" dist="50800" dir="13500000">
              <a:prstClr val="black">
                <a:alpha val="50000"/>
              </a:prstClr>
            </a:innerShdw>
          </a:effectLst>
        </p:spPr>
      </p:pic>
      <p:sp>
        <p:nvSpPr>
          <p:cNvPr id="6" name="TextBox 5"/>
          <p:cNvSpPr txBox="1"/>
          <p:nvPr/>
        </p:nvSpPr>
        <p:spPr>
          <a:xfrm>
            <a:off x="4419600" y="4419600"/>
            <a:ext cx="4495800" cy="1754188"/>
          </a:xfrm>
          <a:prstGeom prst="rect">
            <a:avLst/>
          </a:prstGeom>
          <a:solidFill>
            <a:schemeClr val="bg2"/>
          </a:solidFill>
          <a:ln w="38100" cmpd="sng">
            <a:solidFill>
              <a:schemeClr val="accent3">
                <a:lumMod val="50000"/>
              </a:schemeClr>
            </a:solidFill>
          </a:ln>
          <a:effectLst>
            <a:outerShdw blurRad="50800" dist="101600" dir="2700000" algn="tl" rotWithShape="0">
              <a:prstClr val="black">
                <a:alpha val="40000"/>
              </a:prstClr>
            </a:outerShdw>
          </a:effectLst>
        </p:spPr>
        <p:txBody>
          <a:bodyPr>
            <a:spAutoFit/>
          </a:bodyPr>
          <a:lstStyle/>
          <a:p>
            <a:pPr algn="ctr">
              <a:defRPr/>
            </a:pPr>
            <a:r>
              <a:rPr lang="en-US" dirty="0">
                <a:solidFill>
                  <a:schemeClr val="bg1"/>
                </a:solidFill>
              </a:rPr>
              <a:t>The Rec. 7 Café, located in Mililani </a:t>
            </a:r>
            <a:r>
              <a:rPr lang="en-US" dirty="0" err="1" smtClean="0">
                <a:solidFill>
                  <a:schemeClr val="bg1"/>
                </a:solidFill>
              </a:rPr>
              <a:t>Mauka</a:t>
            </a:r>
            <a:r>
              <a:rPr lang="en-US" dirty="0" smtClean="0">
                <a:solidFill>
                  <a:schemeClr val="bg1"/>
                </a:solidFill>
              </a:rPr>
              <a:t> </a:t>
            </a:r>
            <a:r>
              <a:rPr lang="en-US" dirty="0">
                <a:solidFill>
                  <a:schemeClr val="bg1"/>
                </a:solidFill>
              </a:rPr>
              <a:t>Recreation Center 7, opened in October 2014.  Owned and operated by MTA but proudly serving Starbucks beverages. </a:t>
            </a:r>
            <a:r>
              <a:rPr lang="en-US" dirty="0" smtClean="0">
                <a:solidFill>
                  <a:schemeClr val="bg1"/>
                </a:solidFill>
              </a:rPr>
              <a:t>Rec</a:t>
            </a:r>
            <a:r>
              <a:rPr lang="en-US" dirty="0">
                <a:solidFill>
                  <a:schemeClr val="bg1"/>
                </a:solidFill>
              </a:rPr>
              <a:t>. 7 Café is another great amenity for Mililani residents!   </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jmaclachlan\Desktop\yawn.jpg"/>
          <p:cNvPicPr/>
          <p:nvPr/>
        </p:nvPicPr>
        <p:blipFill>
          <a:blip r:embed="rId2"/>
          <a:srcRect/>
          <a:stretch>
            <a:fillRect/>
          </a:stretch>
        </p:blipFill>
        <p:spPr bwMode="auto">
          <a:xfrm>
            <a:off x="5638800" y="1755775"/>
            <a:ext cx="3200400" cy="3425825"/>
          </a:xfrm>
          <a:prstGeom prst="rect">
            <a:avLst/>
          </a:prstGeom>
          <a:noFill/>
          <a:ln w="53975">
            <a:solidFill>
              <a:schemeClr val="bg2">
                <a:lumMod val="90000"/>
              </a:schemeClr>
            </a:solidFill>
          </a:ln>
          <a:effectLst>
            <a:outerShdw blurRad="50800" dist="38100" dir="2700000" algn="tl" rotWithShape="0">
              <a:prstClr val="black">
                <a:alpha val="40000"/>
              </a:prstClr>
            </a:outerShdw>
          </a:effectLst>
        </p:spPr>
      </p:pic>
      <p:sp>
        <p:nvSpPr>
          <p:cNvPr id="2" name="TextBox 1"/>
          <p:cNvSpPr txBox="1"/>
          <p:nvPr/>
        </p:nvSpPr>
        <p:spPr>
          <a:xfrm>
            <a:off x="1143000" y="914400"/>
            <a:ext cx="4301017" cy="3077766"/>
          </a:xfrm>
          <a:prstGeom prst="rect">
            <a:avLst/>
          </a:prstGeom>
          <a:noFill/>
        </p:spPr>
        <p:txBody>
          <a:bodyPr wrap="square" rtlCol="0">
            <a:spAutoFit/>
          </a:bodyPr>
          <a:lstStyle/>
          <a:p>
            <a:r>
              <a:rPr lang="en-US" sz="3600" b="1" dirty="0" smtClean="0">
                <a:solidFill>
                  <a:schemeClr val="bg1"/>
                </a:solidFill>
              </a:rPr>
              <a:t>Rec 7 Café Hours:</a:t>
            </a:r>
          </a:p>
          <a:p>
            <a:endParaRPr lang="en-US" sz="2800" dirty="0">
              <a:solidFill>
                <a:schemeClr val="bg1"/>
              </a:solidFill>
            </a:endParaRPr>
          </a:p>
          <a:p>
            <a:r>
              <a:rPr lang="en-US" sz="2800" dirty="0" smtClean="0">
                <a:solidFill>
                  <a:schemeClr val="bg1"/>
                </a:solidFill>
              </a:rPr>
              <a:t>95-1333 </a:t>
            </a:r>
            <a:r>
              <a:rPr lang="en-US" sz="2800" dirty="0" err="1" smtClean="0">
                <a:solidFill>
                  <a:schemeClr val="bg1"/>
                </a:solidFill>
              </a:rPr>
              <a:t>Lehiwa</a:t>
            </a:r>
            <a:r>
              <a:rPr lang="en-US" sz="2800" dirty="0" smtClean="0">
                <a:solidFill>
                  <a:schemeClr val="bg1"/>
                </a:solidFill>
              </a:rPr>
              <a:t> Drive</a:t>
            </a:r>
          </a:p>
          <a:p>
            <a:r>
              <a:rPr lang="en-US" sz="2800" dirty="0" smtClean="0">
                <a:solidFill>
                  <a:schemeClr val="bg1"/>
                </a:solidFill>
              </a:rPr>
              <a:t>Open Daily: 7am – 7pm</a:t>
            </a:r>
          </a:p>
          <a:p>
            <a:endParaRPr lang="en-US" sz="2800" dirty="0">
              <a:solidFill>
                <a:schemeClr val="bg1"/>
              </a:solidFill>
            </a:endParaRPr>
          </a:p>
          <a:p>
            <a:r>
              <a:rPr lang="en-US" sz="2800" dirty="0" smtClean="0">
                <a:solidFill>
                  <a:schemeClr val="bg1"/>
                </a:solidFill>
              </a:rPr>
              <a:t>* </a:t>
            </a:r>
            <a:r>
              <a:rPr lang="en-US" dirty="0" smtClean="0">
                <a:solidFill>
                  <a:schemeClr val="bg1"/>
                </a:solidFill>
              </a:rPr>
              <a:t>See facility schedule for closures and holiday hours</a:t>
            </a:r>
          </a:p>
        </p:txBody>
      </p:sp>
      <p:pic>
        <p:nvPicPr>
          <p:cNvPr id="5" name="Picture 4" descr="MTA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4553" y="4762500"/>
            <a:ext cx="77922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4876800"/>
            <a:ext cx="1676400" cy="1676400"/>
          </a:xfrm>
          <a:prstGeom prst="rect">
            <a:avLst/>
          </a:prstGeom>
          <a:ln w="19050">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8917" y="2291938"/>
            <a:ext cx="3548083" cy="2661062"/>
          </a:xfrm>
          <a:prstGeom prst="rect">
            <a:avLst/>
          </a:prstGeom>
          <a:ln w="28575">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79" y="4367428"/>
            <a:ext cx="1929112" cy="1903391"/>
          </a:xfrm>
          <a:prstGeom prst="rect">
            <a:avLst/>
          </a:prstGeom>
          <a:ln w="28575">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99" y="2785685"/>
            <a:ext cx="1659171" cy="1581743"/>
          </a:xfrm>
          <a:prstGeom prst="rect">
            <a:avLst/>
          </a:prstGeom>
          <a:ln w="28575">
            <a:solidFill>
              <a:schemeClr val="tx1"/>
            </a:solidFill>
          </a:ln>
        </p:spPr>
      </p:pic>
      <p:sp>
        <p:nvSpPr>
          <p:cNvPr id="10" name="TextBox 9"/>
          <p:cNvSpPr txBox="1"/>
          <p:nvPr/>
        </p:nvSpPr>
        <p:spPr>
          <a:xfrm>
            <a:off x="1022838" y="316229"/>
            <a:ext cx="7558480" cy="954107"/>
          </a:xfrm>
          <a:prstGeom prst="rect">
            <a:avLst/>
          </a:prstGeom>
          <a:noFill/>
        </p:spPr>
        <p:txBody>
          <a:bodyPr wrap="none" rtlCol="0">
            <a:spAutoFit/>
          </a:bodyPr>
          <a:lstStyle/>
          <a:p>
            <a:pPr algn="ctr"/>
            <a:r>
              <a:rPr lang="en-US" sz="2800" dirty="0" smtClean="0">
                <a:latin typeface="Monotype Corsiva" panose="03010101010201010101" pitchFamily="66" charset="0"/>
              </a:rPr>
              <a:t>Assortment of pastries</a:t>
            </a:r>
          </a:p>
          <a:p>
            <a:pPr algn="ctr"/>
            <a:r>
              <a:rPr lang="en-US" sz="2800" dirty="0" smtClean="0">
                <a:latin typeface="Monotype Corsiva" panose="03010101010201010101" pitchFamily="66" charset="0"/>
              </a:rPr>
              <a:t>delivered 2-3 times a week, and grab ‘n go food and snacks</a:t>
            </a:r>
            <a:endParaRPr lang="en-US" sz="2800" dirty="0">
              <a:latin typeface="Monotype Corsiva" panose="03010101010201010101" pitchFamily="66"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507744"/>
            <a:ext cx="2133600" cy="1159256"/>
          </a:xfrm>
          <a:prstGeom prst="rect">
            <a:avLst/>
          </a:prstGeom>
          <a:ln w="28575">
            <a:solidFill>
              <a:schemeClr val="accent6">
                <a:lumMod val="50000"/>
              </a:schemeClr>
            </a:solidFill>
          </a:ln>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19496" r="16314" b="8022"/>
          <a:stretch/>
        </p:blipFill>
        <p:spPr>
          <a:xfrm>
            <a:off x="7704083" y="3949123"/>
            <a:ext cx="1170026" cy="1676539"/>
          </a:xfrm>
          <a:prstGeom prst="rect">
            <a:avLst/>
          </a:prstGeom>
          <a:ln w="12700">
            <a:solidFill>
              <a:schemeClr val="tx1"/>
            </a:solidFill>
          </a:ln>
        </p:spPr>
      </p:pic>
      <p:pic>
        <p:nvPicPr>
          <p:cNvPr id="5122" name="Picture 2" descr="Image result for apples and orang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3687" y="3037490"/>
            <a:ext cx="2035878" cy="1143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5239" y="1312698"/>
            <a:ext cx="1473857" cy="1958479"/>
          </a:xfrm>
          <a:prstGeom prst="rect">
            <a:avLst/>
          </a:prstGeom>
          <a:ln w="12700">
            <a:solidFill>
              <a:schemeClr val="tx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764398"/>
            <a:ext cx="3950536" cy="1143000"/>
          </a:xfrm>
        </p:spPr>
        <p:txBody>
          <a:bodyPr>
            <a:noAutofit/>
          </a:bodyPr>
          <a:lstStyle/>
          <a:p>
            <a:r>
              <a:rPr lang="en-US" sz="6000" dirty="0" smtClean="0">
                <a:solidFill>
                  <a:srgbClr val="99CCFF"/>
                </a:solidFill>
                <a:latin typeface="Showcard Gothic" panose="04020904020102020604" pitchFamily="82" charset="0"/>
              </a:rPr>
              <a:t>Shave Ice</a:t>
            </a:r>
            <a:endParaRPr lang="en-US" sz="6000" dirty="0">
              <a:solidFill>
                <a:srgbClr val="99CCFF"/>
              </a:solidFill>
              <a:latin typeface="Showcard Gothic" panose="04020904020102020604" pitchFamily="82"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4038599"/>
            <a:ext cx="1535864" cy="2047819"/>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22336" y="914400"/>
            <a:ext cx="1535864" cy="2047819"/>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838200"/>
            <a:ext cx="1535864" cy="2047819"/>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4038599"/>
            <a:ext cx="1535864" cy="2047819"/>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3036136" y="2963089"/>
            <a:ext cx="2819400" cy="1754326"/>
          </a:xfrm>
          <a:prstGeom prst="rect">
            <a:avLst/>
          </a:prstGeom>
          <a:noFill/>
        </p:spPr>
        <p:txBody>
          <a:bodyPr wrap="square" rtlCol="0">
            <a:spAutoFit/>
          </a:bodyPr>
          <a:lstStyle/>
          <a:p>
            <a:r>
              <a:rPr lang="en-US" sz="3600" dirty="0" smtClean="0">
                <a:effectLst>
                  <a:outerShdw blurRad="38100" dist="38100" dir="2700000" algn="tl">
                    <a:srgbClr val="000000">
                      <a:alpha val="43137"/>
                    </a:srgbClr>
                  </a:outerShdw>
                </a:effectLst>
                <a:latin typeface="Bauhaus 93" panose="04030905020B02020C02" pitchFamily="82" charset="0"/>
              </a:rPr>
              <a:t>Keiki - $2.00</a:t>
            </a:r>
          </a:p>
          <a:p>
            <a:r>
              <a:rPr lang="en-US" sz="3600" dirty="0" smtClean="0">
                <a:effectLst>
                  <a:outerShdw blurRad="38100" dist="38100" dir="2700000" algn="tl">
                    <a:srgbClr val="000000">
                      <a:alpha val="43137"/>
                    </a:srgbClr>
                  </a:outerShdw>
                </a:effectLst>
                <a:latin typeface="Bauhaus 93" panose="04030905020B02020C02" pitchFamily="82" charset="0"/>
              </a:rPr>
              <a:t>Small - $3.00</a:t>
            </a:r>
          </a:p>
          <a:p>
            <a:r>
              <a:rPr lang="en-US" sz="3600" dirty="0" smtClean="0">
                <a:effectLst>
                  <a:outerShdw blurRad="38100" dist="38100" dir="2700000" algn="tl">
                    <a:srgbClr val="000000">
                      <a:alpha val="43137"/>
                    </a:srgbClr>
                  </a:outerShdw>
                </a:effectLst>
                <a:latin typeface="Bauhaus 93" panose="04030905020B02020C02" pitchFamily="82" charset="0"/>
              </a:rPr>
              <a:t>Large - $3.50</a:t>
            </a:r>
            <a:endParaRPr lang="en-US" sz="3600" dirty="0">
              <a:effectLst>
                <a:outerShdw blurRad="38100" dist="38100" dir="2700000" algn="tl">
                  <a:srgbClr val="000000">
                    <a:alpha val="43137"/>
                  </a:srgbClr>
                </a:outerShdw>
              </a:effectLst>
              <a:latin typeface="Bauhaus 93" panose="04030905020B02020C02" pitchFamily="82" charset="0"/>
            </a:endParaRPr>
          </a:p>
        </p:txBody>
      </p:sp>
      <p:sp>
        <p:nvSpPr>
          <p:cNvPr id="10" name="TextBox 9"/>
          <p:cNvSpPr txBox="1"/>
          <p:nvPr/>
        </p:nvSpPr>
        <p:spPr>
          <a:xfrm>
            <a:off x="2561016" y="4717415"/>
            <a:ext cx="3852337" cy="1200329"/>
          </a:xfrm>
          <a:prstGeom prst="rect">
            <a:avLst/>
          </a:prstGeom>
          <a:noFill/>
        </p:spPr>
        <p:txBody>
          <a:bodyPr wrap="none" rtlCol="0">
            <a:spAutoFit/>
          </a:bodyPr>
          <a:lstStyle/>
          <a:p>
            <a:pPr algn="ctr"/>
            <a:r>
              <a:rPr lang="en-US" dirty="0" smtClean="0"/>
              <a:t>Add on items like </a:t>
            </a:r>
          </a:p>
          <a:p>
            <a:pPr algn="ctr"/>
            <a:r>
              <a:rPr lang="en-US" dirty="0" smtClean="0"/>
              <a:t>Ice Cream, </a:t>
            </a:r>
            <a:r>
              <a:rPr lang="en-US" dirty="0" err="1" smtClean="0"/>
              <a:t>Azuki</a:t>
            </a:r>
            <a:r>
              <a:rPr lang="en-US" dirty="0" smtClean="0"/>
              <a:t> Beans, </a:t>
            </a:r>
            <a:r>
              <a:rPr lang="en-US" dirty="0" err="1" smtClean="0"/>
              <a:t>mochi</a:t>
            </a:r>
            <a:r>
              <a:rPr lang="en-US" dirty="0" smtClean="0"/>
              <a:t>,</a:t>
            </a:r>
          </a:p>
          <a:p>
            <a:pPr algn="ctr"/>
            <a:r>
              <a:rPr lang="en-US" dirty="0" smtClean="0"/>
              <a:t>condensed milk, and li </a:t>
            </a:r>
            <a:r>
              <a:rPr lang="en-US" dirty="0" err="1" smtClean="0"/>
              <a:t>hing</a:t>
            </a:r>
            <a:r>
              <a:rPr lang="en-US" dirty="0" smtClean="0"/>
              <a:t> powder </a:t>
            </a:r>
          </a:p>
          <a:p>
            <a:pPr algn="ctr"/>
            <a:r>
              <a:rPr lang="en-US" dirty="0" smtClean="0"/>
              <a:t>available as well!</a:t>
            </a:r>
          </a:p>
        </p:txBody>
      </p:sp>
    </p:spTree>
    <p:extLst>
      <p:ext uri="{BB962C8B-B14F-4D97-AF65-F5344CB8AC3E}">
        <p14:creationId xmlns:p14="http://schemas.microsoft.com/office/powerpoint/2010/main" val="41864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8"/>
                                        </p:tgtEl>
                                        <p:attrNameLst>
                                          <p:attrName>r</p:attrName>
                                        </p:attrNameLst>
                                      </p:cBhvr>
                                    </p:animRot>
                                    <p:animRot by="-240000">
                                      <p:cBhvr>
                                        <p:cTn id="37" dur="200" fill="hold">
                                          <p:stCondLst>
                                            <p:cond delay="200"/>
                                          </p:stCondLst>
                                        </p:cTn>
                                        <p:tgtEl>
                                          <p:spTgt spid="8"/>
                                        </p:tgtEl>
                                        <p:attrNameLst>
                                          <p:attrName>r</p:attrName>
                                        </p:attrNameLst>
                                      </p:cBhvr>
                                    </p:animRot>
                                    <p:animRot by="240000">
                                      <p:cBhvr>
                                        <p:cTn id="38" dur="200" fill="hold">
                                          <p:stCondLst>
                                            <p:cond delay="400"/>
                                          </p:stCondLst>
                                        </p:cTn>
                                        <p:tgtEl>
                                          <p:spTgt spid="8"/>
                                        </p:tgtEl>
                                        <p:attrNameLst>
                                          <p:attrName>r</p:attrName>
                                        </p:attrNameLst>
                                      </p:cBhvr>
                                    </p:animRot>
                                    <p:animRot by="-240000">
                                      <p:cBhvr>
                                        <p:cTn id="39" dur="200" fill="hold">
                                          <p:stCondLst>
                                            <p:cond delay="600"/>
                                          </p:stCondLst>
                                        </p:cTn>
                                        <p:tgtEl>
                                          <p:spTgt spid="8"/>
                                        </p:tgtEl>
                                        <p:attrNameLst>
                                          <p:attrName>r</p:attrName>
                                        </p:attrNameLst>
                                      </p:cBhvr>
                                    </p:animRot>
                                    <p:animRot by="120000">
                                      <p:cBhvr>
                                        <p:cTn id="40" dur="200" fill="hold">
                                          <p:stCondLst>
                                            <p:cond delay="800"/>
                                          </p:stCondLst>
                                        </p:cTn>
                                        <p:tgtEl>
                                          <p:spTgt spid="8"/>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337624">
            <a:off x="496077" y="2825453"/>
            <a:ext cx="1764464" cy="1764464"/>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6024">
            <a:off x="2603042" y="2782490"/>
            <a:ext cx="1640967" cy="1640967"/>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2679" r="21472" b="17276"/>
          <a:stretch/>
        </p:blipFill>
        <p:spPr>
          <a:xfrm>
            <a:off x="1371600" y="556462"/>
            <a:ext cx="1936640" cy="1792865"/>
          </a:xfrm>
          <a:prstGeom prst="rect">
            <a:avLst/>
          </a:prstGeom>
          <a:ln w="57150">
            <a:solidFill>
              <a:srgbClr val="FF0000"/>
            </a:solidFill>
          </a:ln>
        </p:spPr>
      </p:pic>
      <p:pic>
        <p:nvPicPr>
          <p:cNvPr id="3074" name="Picture 2" descr="C:\Users\jmaclachlan\Pictures\Logos\TICS popart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767" t="67676" r="9100"/>
          <a:stretch/>
        </p:blipFill>
        <p:spPr bwMode="auto">
          <a:xfrm>
            <a:off x="6088811" y="2667000"/>
            <a:ext cx="1302589" cy="93597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32766" b="40616"/>
          <a:stretch/>
        </p:blipFill>
        <p:spPr bwMode="auto">
          <a:xfrm>
            <a:off x="5351223" y="556462"/>
            <a:ext cx="2725977" cy="171953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24400" y="3886200"/>
            <a:ext cx="4114800" cy="2677656"/>
          </a:xfrm>
          <a:prstGeom prst="rect">
            <a:avLst/>
          </a:prstGeom>
          <a:noFill/>
        </p:spPr>
        <p:txBody>
          <a:bodyPr wrap="square" rtlCol="0">
            <a:spAutoFit/>
          </a:bodyPr>
          <a:lstStyle/>
          <a:p>
            <a:pPr algn="ctr"/>
            <a:r>
              <a:rPr lang="en-US" sz="2400" dirty="0" smtClean="0">
                <a:latin typeface="Aharoni" panose="02010803020104030203" pitchFamily="2" charset="-79"/>
                <a:cs typeface="Aharoni" panose="02010803020104030203" pitchFamily="2" charset="-79"/>
              </a:rPr>
              <a:t>Ice Cream, Sorbet and </a:t>
            </a:r>
            <a:r>
              <a:rPr lang="en-US" sz="2400" dirty="0" err="1" smtClean="0">
                <a:latin typeface="Aharoni" panose="02010803020104030203" pitchFamily="2" charset="-79"/>
                <a:cs typeface="Aharoni" panose="02010803020104030203" pitchFamily="2" charset="-79"/>
              </a:rPr>
              <a:t>Sherberts</a:t>
            </a:r>
            <a:r>
              <a:rPr lang="en-US" sz="2400" dirty="0" smtClean="0">
                <a:latin typeface="Aharoni" panose="02010803020104030203" pitchFamily="2" charset="-79"/>
                <a:cs typeface="Aharoni" panose="02010803020104030203" pitchFamily="2" charset="-79"/>
              </a:rPr>
              <a:t> in a variety of flavors! </a:t>
            </a:r>
          </a:p>
          <a:p>
            <a:pPr algn="ctr"/>
            <a:endParaRPr lang="en-US" sz="2400" dirty="0" smtClean="0">
              <a:latin typeface="Aharoni" panose="02010803020104030203" pitchFamily="2" charset="-79"/>
              <a:cs typeface="Aharoni" panose="02010803020104030203" pitchFamily="2" charset="-79"/>
            </a:endParaRPr>
          </a:p>
          <a:p>
            <a:pPr algn="ctr"/>
            <a:r>
              <a:rPr lang="en-US" sz="2400" dirty="0" smtClean="0">
                <a:latin typeface="Aharoni" panose="02010803020104030203" pitchFamily="2" charset="-79"/>
                <a:cs typeface="Aharoni" panose="02010803020104030203" pitchFamily="2" charset="-79"/>
              </a:rPr>
              <a:t>Try adding it into your shave ice for an extra special treat! </a:t>
            </a:r>
            <a:endParaRPr lang="en-US" sz="2400" dirty="0">
              <a:latin typeface="Aharoni" panose="02010803020104030203" pitchFamily="2" charset="-79"/>
              <a:cs typeface="Aharoni" panose="02010803020104030203" pitchFamily="2" charset="-79"/>
            </a:endParaRPr>
          </a:p>
        </p:txBody>
      </p:sp>
      <p:sp>
        <p:nvSpPr>
          <p:cNvPr id="9" name="TextBox 8"/>
          <p:cNvSpPr txBox="1"/>
          <p:nvPr/>
        </p:nvSpPr>
        <p:spPr>
          <a:xfrm>
            <a:off x="838200" y="4876800"/>
            <a:ext cx="3581400" cy="1569660"/>
          </a:xfrm>
          <a:prstGeom prst="rect">
            <a:avLst/>
          </a:prstGeom>
          <a:noFill/>
        </p:spPr>
        <p:txBody>
          <a:bodyPr wrap="square" rtlCol="0">
            <a:spAutoFit/>
          </a:bodyPr>
          <a:lstStyle/>
          <a:p>
            <a:pPr algn="ctr"/>
            <a:r>
              <a:rPr lang="en-US" sz="2400" dirty="0" smtClean="0">
                <a:latin typeface="Aharoni" panose="02010803020104030203" pitchFamily="2" charset="-79"/>
                <a:cs typeface="Aharoni" panose="02010803020104030203" pitchFamily="2" charset="-79"/>
              </a:rPr>
              <a:t>Ice cream sandwiches </a:t>
            </a:r>
          </a:p>
          <a:p>
            <a:pPr algn="ctr"/>
            <a:r>
              <a:rPr lang="en-US" sz="2400" dirty="0" smtClean="0">
                <a:latin typeface="Aharoni" panose="02010803020104030203" pitchFamily="2" charset="-79"/>
                <a:cs typeface="Aharoni" panose="02010803020104030203" pitchFamily="2" charset="-79"/>
              </a:rPr>
              <a:t>and </a:t>
            </a:r>
          </a:p>
          <a:p>
            <a:pPr algn="ctr"/>
            <a:r>
              <a:rPr lang="en-US" sz="2400" dirty="0" smtClean="0">
                <a:latin typeface="Aharoni" panose="02010803020104030203" pitchFamily="2" charset="-79"/>
                <a:cs typeface="Aharoni" panose="02010803020104030203" pitchFamily="2" charset="-79"/>
              </a:rPr>
              <a:t>Sundae cones also available! </a:t>
            </a:r>
            <a:endParaRPr lang="en-US" sz="2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68955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Box 5"/>
          <p:cNvSpPr txBox="1">
            <a:spLocks noChangeArrowheads="1"/>
          </p:cNvSpPr>
          <p:nvPr/>
        </p:nvSpPr>
        <p:spPr bwMode="auto">
          <a:xfrm>
            <a:off x="3048000" y="23813"/>
            <a:ext cx="3390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r>
              <a:rPr lang="en-US" altLang="en-US" sz="3600" dirty="0">
                <a:solidFill>
                  <a:schemeClr val="bg1"/>
                </a:solidFill>
                <a:latin typeface="Script MT Bold" pitchFamily="66" charset="0"/>
              </a:rPr>
              <a:t>Association Staff</a:t>
            </a:r>
          </a:p>
        </p:txBody>
      </p:sp>
      <p:sp>
        <p:nvSpPr>
          <p:cNvPr id="4" name="TextBox 3"/>
          <p:cNvSpPr txBox="1"/>
          <p:nvPr/>
        </p:nvSpPr>
        <p:spPr>
          <a:xfrm>
            <a:off x="926252" y="1971259"/>
            <a:ext cx="1024156" cy="369332"/>
          </a:xfrm>
          <a:prstGeom prst="rect">
            <a:avLst/>
          </a:prstGeom>
          <a:noFill/>
        </p:spPr>
        <p:txBody>
          <a:bodyPr wrap="square" rtlCol="0">
            <a:spAutoFit/>
          </a:bodyPr>
          <a:lstStyle/>
          <a:p>
            <a:r>
              <a:rPr lang="en-US" dirty="0" smtClean="0">
                <a:solidFill>
                  <a:schemeClr val="bg1"/>
                </a:solidFill>
              </a:rPr>
              <a:t>Admin</a:t>
            </a:r>
            <a:endParaRPr lang="en-US" dirty="0">
              <a:solidFill>
                <a:schemeClr val="bg1"/>
              </a:solidFill>
            </a:endParaRPr>
          </a:p>
        </p:txBody>
      </p:sp>
      <p:sp>
        <p:nvSpPr>
          <p:cNvPr id="5" name="TextBox 4"/>
          <p:cNvSpPr txBox="1"/>
          <p:nvPr/>
        </p:nvSpPr>
        <p:spPr>
          <a:xfrm>
            <a:off x="3510002" y="3752856"/>
            <a:ext cx="1600200" cy="369332"/>
          </a:xfrm>
          <a:prstGeom prst="rect">
            <a:avLst/>
          </a:prstGeom>
          <a:noFill/>
        </p:spPr>
        <p:txBody>
          <a:bodyPr wrap="square" rtlCol="0">
            <a:spAutoFit/>
          </a:bodyPr>
          <a:lstStyle/>
          <a:p>
            <a:r>
              <a:rPr lang="en-US" dirty="0" smtClean="0">
                <a:solidFill>
                  <a:schemeClr val="bg1"/>
                </a:solidFill>
              </a:rPr>
              <a:t>Accounting</a:t>
            </a:r>
            <a:endParaRPr lang="en-US" dirty="0">
              <a:solidFill>
                <a:schemeClr val="bg1"/>
              </a:solidFill>
            </a:endParaRPr>
          </a:p>
        </p:txBody>
      </p:sp>
      <p:sp>
        <p:nvSpPr>
          <p:cNvPr id="6" name="TextBox 5"/>
          <p:cNvSpPr txBox="1"/>
          <p:nvPr/>
        </p:nvSpPr>
        <p:spPr>
          <a:xfrm>
            <a:off x="2905947" y="6039324"/>
            <a:ext cx="1402948" cy="646331"/>
          </a:xfrm>
          <a:prstGeom prst="rect">
            <a:avLst/>
          </a:prstGeom>
          <a:noFill/>
        </p:spPr>
        <p:txBody>
          <a:bodyPr wrap="none" rtlCol="0">
            <a:spAutoFit/>
          </a:bodyPr>
          <a:lstStyle/>
          <a:p>
            <a:r>
              <a:rPr lang="en-US" dirty="0" smtClean="0">
                <a:solidFill>
                  <a:schemeClr val="bg1"/>
                </a:solidFill>
              </a:rPr>
              <a:t>Information </a:t>
            </a:r>
          </a:p>
          <a:p>
            <a:r>
              <a:rPr lang="en-US" dirty="0" smtClean="0">
                <a:solidFill>
                  <a:schemeClr val="bg1"/>
                </a:solidFill>
              </a:rPr>
              <a:t>Technology</a:t>
            </a:r>
            <a:endParaRPr lang="en-US" dirty="0">
              <a:solidFill>
                <a:schemeClr val="bg1"/>
              </a:solidFill>
            </a:endParaRPr>
          </a:p>
        </p:txBody>
      </p:sp>
      <p:sp>
        <p:nvSpPr>
          <p:cNvPr id="7" name="TextBox 6"/>
          <p:cNvSpPr txBox="1"/>
          <p:nvPr/>
        </p:nvSpPr>
        <p:spPr>
          <a:xfrm>
            <a:off x="504801" y="4003848"/>
            <a:ext cx="1705049" cy="369332"/>
          </a:xfrm>
          <a:prstGeom prst="rect">
            <a:avLst/>
          </a:prstGeom>
          <a:noFill/>
        </p:spPr>
        <p:txBody>
          <a:bodyPr wrap="square" rtlCol="0">
            <a:spAutoFit/>
          </a:bodyPr>
          <a:lstStyle/>
          <a:p>
            <a:r>
              <a:rPr lang="en-US" dirty="0" smtClean="0">
                <a:solidFill>
                  <a:schemeClr val="bg1"/>
                </a:solidFill>
              </a:rPr>
              <a:t>Common Area</a:t>
            </a:r>
            <a:endParaRPr lang="en-US" dirty="0">
              <a:solidFill>
                <a:schemeClr val="bg1"/>
              </a:solidFill>
            </a:endParaRPr>
          </a:p>
        </p:txBody>
      </p:sp>
      <p:sp>
        <p:nvSpPr>
          <p:cNvPr id="8" name="TextBox 7"/>
          <p:cNvSpPr txBox="1"/>
          <p:nvPr/>
        </p:nvSpPr>
        <p:spPr>
          <a:xfrm>
            <a:off x="4503828" y="6091124"/>
            <a:ext cx="1710725" cy="369332"/>
          </a:xfrm>
          <a:prstGeom prst="rect">
            <a:avLst/>
          </a:prstGeom>
          <a:noFill/>
        </p:spPr>
        <p:txBody>
          <a:bodyPr wrap="none" rtlCol="0">
            <a:spAutoFit/>
          </a:bodyPr>
          <a:lstStyle/>
          <a:p>
            <a:r>
              <a:rPr lang="en-US" dirty="0" smtClean="0">
                <a:solidFill>
                  <a:schemeClr val="bg1"/>
                </a:solidFill>
              </a:rPr>
              <a:t>Special Events</a:t>
            </a:r>
            <a:endParaRPr lang="en-US" dirty="0">
              <a:solidFill>
                <a:schemeClr val="bg1"/>
              </a:solidFill>
            </a:endParaRPr>
          </a:p>
        </p:txBody>
      </p:sp>
      <p:sp>
        <p:nvSpPr>
          <p:cNvPr id="9" name="TextBox 8"/>
          <p:cNvSpPr txBox="1"/>
          <p:nvPr/>
        </p:nvSpPr>
        <p:spPr>
          <a:xfrm>
            <a:off x="6109094" y="3991060"/>
            <a:ext cx="1980029" cy="369332"/>
          </a:xfrm>
          <a:prstGeom prst="rect">
            <a:avLst/>
          </a:prstGeom>
          <a:noFill/>
        </p:spPr>
        <p:txBody>
          <a:bodyPr wrap="none" rtlCol="0">
            <a:spAutoFit/>
          </a:bodyPr>
          <a:lstStyle/>
          <a:p>
            <a:r>
              <a:rPr lang="en-US" dirty="0" smtClean="0">
                <a:solidFill>
                  <a:schemeClr val="bg1"/>
                </a:solidFill>
              </a:rPr>
              <a:t>Member Services</a:t>
            </a:r>
            <a:endParaRPr lang="en-US" dirty="0">
              <a:solidFill>
                <a:schemeClr val="bg1"/>
              </a:solidFill>
            </a:endParaRPr>
          </a:p>
        </p:txBody>
      </p:sp>
      <p:sp>
        <p:nvSpPr>
          <p:cNvPr id="10" name="TextBox 9"/>
          <p:cNvSpPr txBox="1"/>
          <p:nvPr/>
        </p:nvSpPr>
        <p:spPr>
          <a:xfrm>
            <a:off x="3612689" y="2020932"/>
            <a:ext cx="2287806" cy="369332"/>
          </a:xfrm>
          <a:prstGeom prst="rect">
            <a:avLst/>
          </a:prstGeom>
          <a:noFill/>
        </p:spPr>
        <p:txBody>
          <a:bodyPr wrap="none" rtlCol="0">
            <a:spAutoFit/>
          </a:bodyPr>
          <a:lstStyle/>
          <a:p>
            <a:r>
              <a:rPr lang="en-US" dirty="0" smtClean="0">
                <a:solidFill>
                  <a:schemeClr val="bg1"/>
                </a:solidFill>
              </a:rPr>
              <a:t>Covenants &amp; Design</a:t>
            </a:r>
            <a:endParaRPr lang="en-US" dirty="0">
              <a:solidFill>
                <a:schemeClr val="bg1"/>
              </a:solidFill>
            </a:endParaRPr>
          </a:p>
        </p:txBody>
      </p:sp>
      <p:sp>
        <p:nvSpPr>
          <p:cNvPr id="11" name="TextBox 10"/>
          <p:cNvSpPr txBox="1"/>
          <p:nvPr/>
        </p:nvSpPr>
        <p:spPr>
          <a:xfrm>
            <a:off x="7379481" y="1965380"/>
            <a:ext cx="671979" cy="369332"/>
          </a:xfrm>
          <a:prstGeom prst="rect">
            <a:avLst/>
          </a:prstGeom>
          <a:noFill/>
        </p:spPr>
        <p:txBody>
          <a:bodyPr wrap="none" rtlCol="0">
            <a:spAutoFit/>
          </a:bodyPr>
          <a:lstStyle/>
          <a:p>
            <a:r>
              <a:rPr lang="en-US" dirty="0" smtClean="0">
                <a:solidFill>
                  <a:schemeClr val="bg1"/>
                </a:solidFill>
              </a:rPr>
              <a:t>Cafe</a:t>
            </a:r>
            <a:endParaRPr lang="en-US" dirty="0">
              <a:solidFill>
                <a:schemeClr val="bg1"/>
              </a:solidFill>
            </a:endParaRPr>
          </a:p>
        </p:txBody>
      </p:sp>
      <p:sp>
        <p:nvSpPr>
          <p:cNvPr id="12" name="TextBox 11"/>
          <p:cNvSpPr txBox="1"/>
          <p:nvPr/>
        </p:nvSpPr>
        <p:spPr>
          <a:xfrm>
            <a:off x="7379481" y="6281386"/>
            <a:ext cx="1069524" cy="369332"/>
          </a:xfrm>
          <a:prstGeom prst="rect">
            <a:avLst/>
          </a:prstGeom>
          <a:noFill/>
        </p:spPr>
        <p:txBody>
          <a:bodyPr wrap="none" rtlCol="0">
            <a:spAutoFit/>
          </a:bodyPr>
          <a:lstStyle/>
          <a:p>
            <a:r>
              <a:rPr lang="en-US" dirty="0" smtClean="0">
                <a:solidFill>
                  <a:schemeClr val="bg1"/>
                </a:solidFill>
              </a:rPr>
              <a:t>Aquatics</a:t>
            </a:r>
            <a:endParaRPr lang="en-US" dirty="0">
              <a:solidFill>
                <a:schemeClr val="bg1"/>
              </a:solidFill>
            </a:endParaRPr>
          </a:p>
        </p:txBody>
      </p:sp>
      <p:sp>
        <p:nvSpPr>
          <p:cNvPr id="13" name="TextBox 12"/>
          <p:cNvSpPr txBox="1"/>
          <p:nvPr/>
        </p:nvSpPr>
        <p:spPr>
          <a:xfrm>
            <a:off x="982865" y="6293915"/>
            <a:ext cx="748923" cy="369332"/>
          </a:xfrm>
          <a:prstGeom prst="rect">
            <a:avLst/>
          </a:prstGeom>
          <a:noFill/>
        </p:spPr>
        <p:txBody>
          <a:bodyPr wrap="none" rtlCol="0">
            <a:spAutoFit/>
          </a:bodyPr>
          <a:lstStyle/>
          <a:p>
            <a:r>
              <a:rPr lang="en-US" dirty="0" smtClean="0">
                <a:solidFill>
                  <a:schemeClr val="bg1"/>
                </a:solidFill>
              </a:rPr>
              <a:t>Utility</a:t>
            </a:r>
            <a:endParaRPr lang="en-US" dirty="0">
              <a:solidFill>
                <a:schemeClr val="bg1"/>
              </a:solidFill>
            </a:endParaRPr>
          </a:p>
        </p:txBody>
      </p:sp>
      <p:pic>
        <p:nvPicPr>
          <p:cNvPr id="5125" name="Picture 5" descr="C:\Users\lusui\AppData\Local\Microsoft\Windows\Temporary Internet Files\Content.Outlook\4MNZ31L1\Grou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2378762"/>
            <a:ext cx="2384284" cy="1625086"/>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lusui\AppData\Local\Microsoft\Windows\Temporary Internet Files\Content.Outlook\4MNZ31L1\Aquatic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6158" y="4484005"/>
            <a:ext cx="2391931" cy="179411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10002" y="2584354"/>
            <a:ext cx="1562386" cy="117179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lusui\AppData\Local\Microsoft\Windows\Temporary Internet Files\Content.Outlook\4MNZ31L1\Caf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1343" y="232719"/>
            <a:ext cx="2348257" cy="173266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4360392"/>
            <a:ext cx="14478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lusui\AppData\Local\Microsoft\Windows\Temporary Internet Files\Content.Outlook\4MNZ31L1\Maintenan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188" y="4489908"/>
            <a:ext cx="2384283" cy="178821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kcueva\Desktop\DSCN930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2689" y="639754"/>
            <a:ext cx="1962150" cy="13811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188" y="386355"/>
            <a:ext cx="2597760" cy="1613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5640" y="4364372"/>
            <a:ext cx="1633454" cy="159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8044" y="2584354"/>
            <a:ext cx="3576638" cy="135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715000" y="3370262"/>
            <a:ext cx="3106738" cy="3106738"/>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4191000" cy="3143250"/>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2" descr="C:\Users\jmaclachlan\Pictures\Internet Cafe\Noo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971800"/>
            <a:ext cx="2286000" cy="3048000"/>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8875" y="742950"/>
            <a:ext cx="2346325" cy="2933700"/>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24200" y="3287713"/>
            <a:ext cx="2209800" cy="2584450"/>
          </a:xfrm>
          <a:prstGeom prst="rect">
            <a:avLst/>
          </a:prstGeom>
          <a:solidFill>
            <a:schemeClr val="bg1"/>
          </a:solidFill>
          <a:ln>
            <a:noFill/>
          </a:ln>
          <a:effectLst>
            <a:outerShdw blurRad="50800" dist="88900" dir="2700000" algn="tl" rotWithShape="0">
              <a:prstClr val="black">
                <a:alpha val="40000"/>
              </a:prstClr>
            </a:outerShdw>
          </a:effectLst>
        </p:spPr>
        <p:txBody>
          <a:bodyPr>
            <a:spAutoFit/>
          </a:bodyPr>
          <a:lstStyle/>
          <a:p>
            <a:pPr algn="ctr">
              <a:defRPr/>
            </a:pPr>
            <a:r>
              <a:rPr lang="en-US" dirty="0"/>
              <a:t>Come and relax with a book or magazine from the lending library, watch your favorite family appropriate television show, or just sit and chat with </a:t>
            </a:r>
            <a:r>
              <a:rPr lang="en-US" dirty="0" smtClean="0"/>
              <a:t>a </a:t>
            </a:r>
            <a:r>
              <a:rPr lang="en-US" dirty="0"/>
              <a:t>friend.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304800"/>
            <a:ext cx="3352800" cy="4470400"/>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5" descr="C:\Users\jmaclachlan\AppData\Local\Microsoft\Windows\Temporary Internet Files\Content.IE5\ZOASTUOZ\wifi_logo[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4350" y="1358900"/>
            <a:ext cx="1524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984500"/>
            <a:ext cx="2686050" cy="3581400"/>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29" name="TextBox 5"/>
          <p:cNvSpPr txBox="1">
            <a:spLocks noChangeArrowheads="1"/>
          </p:cNvSpPr>
          <p:nvPr/>
        </p:nvSpPr>
        <p:spPr bwMode="auto">
          <a:xfrm>
            <a:off x="6087374" y="890904"/>
            <a:ext cx="27432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eaLnBrk="1" hangingPunct="1">
              <a:spcBef>
                <a:spcPct val="0"/>
              </a:spcBef>
              <a:buClrTx/>
              <a:buSzTx/>
              <a:buFontTx/>
              <a:buNone/>
            </a:pPr>
            <a:r>
              <a:rPr lang="en-US" altLang="en-US" b="1" dirty="0">
                <a:latin typeface="Arial" panose="020B0604020202020204" pitchFamily="34" charset="0"/>
                <a:cs typeface="Arial" panose="020B0604020202020204" pitchFamily="34" charset="0"/>
              </a:rPr>
              <a:t>Bring your own laptop or tablet and jump on our FREE WiFi the next time you need to study or get some work done.  Or feel free to use one of our 13 computers for free as well!  </a:t>
            </a:r>
          </a:p>
        </p:txBody>
      </p:sp>
      <p:cxnSp>
        <p:nvCxnSpPr>
          <p:cNvPr id="8" name="Straight Connector 7"/>
          <p:cNvCxnSpPr/>
          <p:nvPr/>
        </p:nvCxnSpPr>
        <p:spPr>
          <a:xfrm>
            <a:off x="228600" y="6096000"/>
            <a:ext cx="2362200" cy="0"/>
          </a:xfrm>
          <a:prstGeom prst="line">
            <a:avLst/>
          </a:prstGeom>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238625" y="762000"/>
            <a:ext cx="4524375" cy="0"/>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238625" y="457200"/>
            <a:ext cx="4524375" cy="0"/>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28600" y="5791200"/>
            <a:ext cx="2362200" cy="0"/>
          </a:xfrm>
          <a:prstGeom prst="line">
            <a:avLst/>
          </a:prstGeom>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712355"/>
            <a:ext cx="2743200" cy="272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6575"/>
            <a:ext cx="2523607"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697" y="536575"/>
            <a:ext cx="2203303"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8875" y="803275"/>
            <a:ext cx="2473325" cy="2473325"/>
          </a:xfrm>
          <a:prstGeom prst="rect">
            <a:avLst/>
          </a:prstGeom>
          <a:ln w="76200">
            <a:solidFill>
              <a:schemeClr val="tx1"/>
            </a:solidFill>
          </a:ln>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l="4728"/>
          <a:stretch/>
        </p:blipFill>
        <p:spPr>
          <a:xfrm>
            <a:off x="3692185" y="3758532"/>
            <a:ext cx="5147015" cy="2633688"/>
          </a:xfrm>
          <a:prstGeom prst="rect">
            <a:avLst/>
          </a:prstGeom>
          <a:ln w="57150">
            <a:solidFill>
              <a:schemeClr val="tx1"/>
            </a:solidFill>
          </a:ln>
        </p:spPr>
      </p:pic>
    </p:spTree>
    <p:extLst>
      <p:ext uri="{BB962C8B-B14F-4D97-AF65-F5344CB8AC3E}">
        <p14:creationId xmlns:p14="http://schemas.microsoft.com/office/powerpoint/2010/main" val="354112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6400"/>
            <a:ext cx="4752885" cy="4708525"/>
          </a:xfrm>
        </p:spPr>
      </p:pic>
      <p:sp>
        <p:nvSpPr>
          <p:cNvPr id="6" name="Rectangle 5"/>
          <p:cNvSpPr/>
          <p:nvPr/>
        </p:nvSpPr>
        <p:spPr>
          <a:xfrm>
            <a:off x="268406" y="152400"/>
            <a:ext cx="8610600" cy="830997"/>
          </a:xfrm>
          <a:prstGeom prst="rect">
            <a:avLst/>
          </a:prstGeom>
          <a:noFill/>
        </p:spPr>
        <p:txBody>
          <a:bodyPr wrap="square" lIns="91440" tIns="45720" rIns="91440" bIns="45720">
            <a:spAutoFit/>
          </a:bodyPr>
          <a:lstStyle/>
          <a:p>
            <a:pPr algn="ctr"/>
            <a:r>
              <a:rPr lang="en-US" sz="4800" b="1" dirty="0" smtClean="0">
                <a:ln w="18000">
                  <a:solidFill>
                    <a:schemeClr val="bg1">
                      <a:lumMod val="95000"/>
                      <a:lumOff val="5000"/>
                    </a:schemeClr>
                  </a:solidFill>
                  <a:prstDash val="solid"/>
                  <a:miter lim="800000"/>
                </a:ln>
                <a:solidFill>
                  <a:schemeClr val="bg1"/>
                </a:solidFill>
                <a:effectLst>
                  <a:outerShdw blurRad="25500" dist="23000" dir="7020000" algn="tl">
                    <a:srgbClr val="000000">
                      <a:alpha val="50000"/>
                    </a:srgbClr>
                  </a:outerShdw>
                </a:effectLst>
                <a:latin typeface="Californian FB" panose="0207040306080B030204" pitchFamily="18" charset="0"/>
              </a:rPr>
              <a:t>Loyalty Program</a:t>
            </a:r>
            <a:endParaRPr lang="en-US" sz="4800" b="1" dirty="0">
              <a:ln w="18000">
                <a:solidFill>
                  <a:schemeClr val="bg1">
                    <a:lumMod val="95000"/>
                    <a:lumOff val="5000"/>
                  </a:schemeClr>
                </a:solidFill>
                <a:prstDash val="solid"/>
                <a:miter lim="800000"/>
              </a:ln>
              <a:solidFill>
                <a:schemeClr val="bg1"/>
              </a:solidFill>
              <a:effectLst>
                <a:outerShdw blurRad="25500" dist="23000" dir="7020000" algn="tl">
                  <a:srgbClr val="000000">
                    <a:alpha val="50000"/>
                  </a:srgbClr>
                </a:outerShdw>
              </a:effectLst>
              <a:latin typeface="Californian FB" panose="0207040306080B030204" pitchFamily="18" charset="0"/>
            </a:endParaRPr>
          </a:p>
        </p:txBody>
      </p:sp>
      <p:sp>
        <p:nvSpPr>
          <p:cNvPr id="7" name="TextBox 6"/>
          <p:cNvSpPr txBox="1"/>
          <p:nvPr/>
        </p:nvSpPr>
        <p:spPr>
          <a:xfrm>
            <a:off x="5410200" y="2209800"/>
            <a:ext cx="3316406" cy="3416320"/>
          </a:xfrm>
          <a:prstGeom prst="rect">
            <a:avLst/>
          </a:prstGeom>
          <a:noFill/>
        </p:spPr>
        <p:txBody>
          <a:bodyPr wrap="square" rtlCol="0">
            <a:spAutoFit/>
          </a:bodyPr>
          <a:lstStyle/>
          <a:p>
            <a:pPr algn="ctr"/>
            <a:r>
              <a:rPr lang="en-US" sz="3000" b="1" dirty="0" smtClean="0">
                <a:solidFill>
                  <a:schemeClr val="bg1"/>
                </a:solidFill>
              </a:rPr>
              <a:t>Easy to Sign Up!</a:t>
            </a:r>
          </a:p>
          <a:p>
            <a:pPr algn="ctr"/>
            <a:endParaRPr lang="en-US" dirty="0"/>
          </a:p>
          <a:p>
            <a:pPr marL="285750" indent="-285750" algn="ctr">
              <a:buFont typeface="Arial" panose="020B0604020202020204" pitchFamily="34" charset="0"/>
              <a:buChar char="•"/>
            </a:pPr>
            <a:r>
              <a:rPr lang="en-US" sz="2400" dirty="0" smtClean="0"/>
              <a:t>Name</a:t>
            </a:r>
          </a:p>
          <a:p>
            <a:pPr marL="285750" indent="-285750" algn="ctr">
              <a:buFont typeface="Arial" panose="020B0604020202020204" pitchFamily="34" charset="0"/>
              <a:buChar char="•"/>
            </a:pPr>
            <a:r>
              <a:rPr lang="en-US" sz="2400" dirty="0" smtClean="0"/>
              <a:t>Email address</a:t>
            </a:r>
          </a:p>
          <a:p>
            <a:pPr algn="ctr"/>
            <a:endParaRPr lang="en-US" sz="2400" b="1" dirty="0"/>
          </a:p>
          <a:p>
            <a:pPr algn="ctr"/>
            <a:r>
              <a:rPr lang="en-US" sz="2400" b="1" dirty="0" smtClean="0">
                <a:solidFill>
                  <a:schemeClr val="bg1"/>
                </a:solidFill>
              </a:rPr>
              <a:t>No punch cards or app to open, just tell us your name when you order!</a:t>
            </a:r>
            <a:endParaRPr lang="en-US" sz="2400" b="1" dirty="0">
              <a:solidFill>
                <a:schemeClr val="bg1"/>
              </a:solidFill>
            </a:endParaRPr>
          </a:p>
        </p:txBody>
      </p:sp>
      <p:sp>
        <p:nvSpPr>
          <p:cNvPr id="8" name="TextBox 7"/>
          <p:cNvSpPr txBox="1"/>
          <p:nvPr/>
        </p:nvSpPr>
        <p:spPr>
          <a:xfrm>
            <a:off x="188794" y="843677"/>
            <a:ext cx="8879006" cy="492443"/>
          </a:xfrm>
          <a:prstGeom prst="rect">
            <a:avLst/>
          </a:prstGeom>
          <a:noFill/>
        </p:spPr>
        <p:txBody>
          <a:bodyPr wrap="square" rtlCol="0">
            <a:spAutoFit/>
          </a:bodyPr>
          <a:lstStyle/>
          <a:p>
            <a:pPr algn="ctr"/>
            <a:r>
              <a:rPr lang="en-US" sz="2600" dirty="0" smtClean="0"/>
              <a:t>One </a:t>
            </a:r>
            <a:r>
              <a:rPr lang="en-US" sz="2600" b="1" dirty="0" smtClean="0">
                <a:solidFill>
                  <a:schemeClr val="bg1"/>
                </a:solidFill>
              </a:rPr>
              <a:t>FREE</a:t>
            </a:r>
            <a:r>
              <a:rPr lang="en-US" sz="2600" dirty="0" smtClean="0"/>
              <a:t> drink or pastry of your choice after 10 visits!</a:t>
            </a:r>
            <a:endParaRPr lang="en-US" sz="2400" dirty="0" smtClean="0"/>
          </a:p>
        </p:txBody>
      </p:sp>
    </p:spTree>
    <p:extLst>
      <p:ext uri="{BB962C8B-B14F-4D97-AF65-F5344CB8AC3E}">
        <p14:creationId xmlns:p14="http://schemas.microsoft.com/office/powerpoint/2010/main" val="11163833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06276">
            <a:off x="249462" y="301836"/>
            <a:ext cx="1036497" cy="145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79732" y="1905000"/>
            <a:ext cx="859068" cy="859068"/>
          </a:xfrm>
        </p:spPr>
      </p:pic>
      <p:sp>
        <p:nvSpPr>
          <p:cNvPr id="9" name="TextBox 8"/>
          <p:cNvSpPr txBox="1"/>
          <p:nvPr/>
        </p:nvSpPr>
        <p:spPr>
          <a:xfrm>
            <a:off x="41312" y="1988403"/>
            <a:ext cx="4695211" cy="830997"/>
          </a:xfrm>
          <a:prstGeom prst="rect">
            <a:avLst/>
          </a:prstGeom>
          <a:noFill/>
        </p:spPr>
        <p:txBody>
          <a:bodyPr wrap="square" rtlCol="0">
            <a:spAutoFit/>
          </a:bodyPr>
          <a:lstStyle/>
          <a:p>
            <a:pPr algn="ctr"/>
            <a:r>
              <a:rPr lang="en-US" sz="2400" dirty="0" smtClean="0">
                <a:solidFill>
                  <a:srgbClr val="002060"/>
                </a:solidFill>
                <a:latin typeface="Century Schoolbook" panose="02040604050505020304" pitchFamily="18" charset="0"/>
              </a:rPr>
              <a:t>Call in your order so we can jump start your order! </a:t>
            </a:r>
          </a:p>
        </p:txBody>
      </p:sp>
      <p:sp>
        <p:nvSpPr>
          <p:cNvPr id="10" name="Rectangle 9"/>
          <p:cNvSpPr/>
          <p:nvPr/>
        </p:nvSpPr>
        <p:spPr>
          <a:xfrm>
            <a:off x="5438783" y="1873358"/>
            <a:ext cx="3552817" cy="923330"/>
          </a:xfrm>
          <a:prstGeom prst="rect">
            <a:avLst/>
          </a:prstGeom>
          <a:noFill/>
        </p:spPr>
        <p:txBody>
          <a:bodyPr wrap="square" lIns="91440" tIns="45720" rIns="91440" bIns="45720">
            <a:spAutoFit/>
          </a:bodyPr>
          <a:lstStyle/>
          <a:p>
            <a:pPr algn="ctr"/>
            <a:r>
              <a:rPr lang="en-US" sz="54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440-2609</a:t>
            </a:r>
            <a:endParaRPr lang="en-US" sz="54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12" name="Rectangle 11"/>
          <p:cNvSpPr/>
          <p:nvPr/>
        </p:nvSpPr>
        <p:spPr>
          <a:xfrm>
            <a:off x="5677624" y="483732"/>
            <a:ext cx="3026790" cy="769441"/>
          </a:xfrm>
          <a:prstGeom prst="rect">
            <a:avLst/>
          </a:prstGeom>
          <a:noFill/>
        </p:spPr>
        <p:txBody>
          <a:bodyPr wrap="square" lIns="91440" tIns="45720" rIns="91440" bIns="45720">
            <a:spAutoFit/>
          </a:bodyPr>
          <a:lstStyle/>
          <a:p>
            <a:pPr algn="ctr"/>
            <a:r>
              <a:rPr lang="en-US" sz="4400" b="1" cap="none" spc="0" dirty="0" smtClean="0">
                <a:ln w="19050">
                  <a:solidFill>
                    <a:schemeClr val="tx2">
                      <a:tint val="1000"/>
                    </a:schemeClr>
                  </a:solidFill>
                  <a:prstDash val="solid"/>
                </a:ln>
                <a:solidFill>
                  <a:srgbClr val="FF3399"/>
                </a:solidFill>
                <a:effectLst>
                  <a:outerShdw blurRad="50000" dist="50800" dir="7500000" algn="tl">
                    <a:srgbClr val="000000">
                      <a:shade val="5000"/>
                      <a:alpha val="35000"/>
                    </a:srgbClr>
                  </a:outerShdw>
                </a:effectLst>
              </a:rPr>
              <a:t>@rec7cafe</a:t>
            </a:r>
            <a:endParaRPr lang="en-US" sz="4400" b="1" cap="none" spc="0" dirty="0">
              <a:ln w="19050">
                <a:solidFill>
                  <a:schemeClr val="tx2">
                    <a:tint val="1000"/>
                  </a:schemeClr>
                </a:solidFill>
                <a:prstDash val="solid"/>
              </a:ln>
              <a:solidFill>
                <a:srgbClr val="FF3399"/>
              </a:solidFill>
              <a:effectLst>
                <a:outerShdw blurRad="50000" dist="50800" dir="7500000" algn="tl">
                  <a:srgbClr val="000000">
                    <a:shade val="5000"/>
                    <a:alpha val="35000"/>
                  </a:srgbClr>
                </a:outerShdw>
              </a:effectLst>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9711" b="18537"/>
          <a:stretch/>
        </p:blipFill>
        <p:spPr>
          <a:xfrm rot="21189766">
            <a:off x="2180280" y="236626"/>
            <a:ext cx="1215291" cy="1554533"/>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9890" b="19706"/>
          <a:stretch/>
        </p:blipFill>
        <p:spPr>
          <a:xfrm rot="210602">
            <a:off x="1169322" y="347957"/>
            <a:ext cx="1175532" cy="147541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9336" b="6174"/>
          <a:stretch/>
        </p:blipFill>
        <p:spPr>
          <a:xfrm>
            <a:off x="3382763" y="277785"/>
            <a:ext cx="995346" cy="1499200"/>
          </a:xfrm>
          <a:prstGeom prst="rect">
            <a:avLst/>
          </a:prstGeom>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349" y="519330"/>
            <a:ext cx="774251"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396" y="3002489"/>
            <a:ext cx="2347604" cy="1798111"/>
          </a:xfrm>
          <a:prstGeom prst="rect">
            <a:avLst/>
          </a:prstGeom>
        </p:spPr>
      </p:pic>
      <p:sp>
        <p:nvSpPr>
          <p:cNvPr id="16" name="Rectangle 15"/>
          <p:cNvSpPr/>
          <p:nvPr/>
        </p:nvSpPr>
        <p:spPr>
          <a:xfrm>
            <a:off x="2718104" y="3987225"/>
            <a:ext cx="6273496" cy="584775"/>
          </a:xfrm>
          <a:prstGeom prst="rect">
            <a:avLst/>
          </a:prstGeom>
          <a:noFill/>
        </p:spPr>
        <p:txBody>
          <a:bodyPr wrap="square" lIns="91440" tIns="45720" rIns="91440" bIns="45720">
            <a:spAutoFit/>
          </a:bodyPr>
          <a:lstStyle/>
          <a:p>
            <a:pPr algn="ctr"/>
            <a:r>
              <a:rPr lang="en-US" sz="3200" b="1" dirty="0" smtClean="0">
                <a:ln w="3175">
                  <a:solidFill>
                    <a:schemeClr val="tx1"/>
                  </a:solidFill>
                  <a:prstDash val="solid"/>
                </a:ln>
                <a:solidFill>
                  <a:srgbClr val="306A36"/>
                </a:solidFill>
                <a:effectLst>
                  <a:outerShdw blurRad="50000" dist="50800" dir="7500000" algn="tl">
                    <a:srgbClr val="000000">
                      <a:shade val="5000"/>
                      <a:alpha val="35000"/>
                    </a:srgbClr>
                  </a:outerShdw>
                </a:effectLst>
              </a:rPr>
              <a:t>www.r</a:t>
            </a:r>
            <a:r>
              <a:rPr lang="en-US" sz="3200" b="1" cap="none" spc="0" dirty="0" smtClean="0">
                <a:ln w="3175">
                  <a:solidFill>
                    <a:schemeClr val="tx1"/>
                  </a:solidFill>
                  <a:prstDash val="solid"/>
                </a:ln>
                <a:solidFill>
                  <a:srgbClr val="306A36"/>
                </a:solidFill>
                <a:effectLst>
                  <a:outerShdw blurRad="50000" dist="50800" dir="7500000" algn="tl">
                    <a:srgbClr val="000000">
                      <a:shade val="5000"/>
                      <a:alpha val="35000"/>
                    </a:srgbClr>
                  </a:outerShdw>
                </a:effectLst>
              </a:rPr>
              <a:t>ec7cafe.myncrsilver.com</a:t>
            </a:r>
            <a:endParaRPr lang="en-US" sz="3200" b="1" cap="none" spc="0" dirty="0">
              <a:ln w="3175">
                <a:solidFill>
                  <a:schemeClr val="tx1"/>
                </a:solidFill>
                <a:prstDash val="solid"/>
              </a:ln>
              <a:solidFill>
                <a:srgbClr val="306A36"/>
              </a:solidFill>
              <a:effectLst>
                <a:outerShdw blurRad="50000" dist="50800" dir="7500000" algn="tl">
                  <a:srgbClr val="000000">
                    <a:shade val="5000"/>
                    <a:alpha val="35000"/>
                  </a:srgbClr>
                </a:outerShdw>
              </a:effectLst>
            </a:endParaRPr>
          </a:p>
        </p:txBody>
      </p:sp>
      <p:sp>
        <p:nvSpPr>
          <p:cNvPr id="17" name="TextBox 16"/>
          <p:cNvSpPr txBox="1"/>
          <p:nvPr/>
        </p:nvSpPr>
        <p:spPr>
          <a:xfrm>
            <a:off x="3160709" y="3207603"/>
            <a:ext cx="5602291" cy="830997"/>
          </a:xfrm>
          <a:prstGeom prst="rect">
            <a:avLst/>
          </a:prstGeom>
          <a:noFill/>
        </p:spPr>
        <p:txBody>
          <a:bodyPr wrap="square" rtlCol="0">
            <a:spAutoFit/>
          </a:bodyPr>
          <a:lstStyle/>
          <a:p>
            <a:pPr algn="ctr"/>
            <a:r>
              <a:rPr lang="en-US" sz="2400" dirty="0" smtClean="0">
                <a:solidFill>
                  <a:srgbClr val="306A36"/>
                </a:solidFill>
                <a:latin typeface="Century Schoolbook" panose="02040604050505020304" pitchFamily="18" charset="0"/>
              </a:rPr>
              <a:t>Order and pay online so all you have to do is pick up your order! </a:t>
            </a:r>
          </a:p>
        </p:txBody>
      </p:sp>
      <p:pic>
        <p:nvPicPr>
          <p:cNvPr id="13" name="Picture 12"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7266" y="5029200"/>
            <a:ext cx="2327934" cy="1489124"/>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t="8507"/>
          <a:stretch/>
        </p:blipFill>
        <p:spPr>
          <a:xfrm>
            <a:off x="7467600" y="4724400"/>
            <a:ext cx="1527996" cy="2018343"/>
          </a:xfrm>
          <a:prstGeom prst="rect">
            <a:avLst/>
          </a:prstGeom>
        </p:spPr>
      </p:pic>
      <p:sp>
        <p:nvSpPr>
          <p:cNvPr id="20" name="TextBox 19"/>
          <p:cNvSpPr txBox="1"/>
          <p:nvPr/>
        </p:nvSpPr>
        <p:spPr>
          <a:xfrm>
            <a:off x="41311" y="5181600"/>
            <a:ext cx="4695211" cy="1200329"/>
          </a:xfrm>
          <a:prstGeom prst="rect">
            <a:avLst/>
          </a:prstGeom>
          <a:noFill/>
        </p:spPr>
        <p:txBody>
          <a:bodyPr wrap="square" rtlCol="0">
            <a:spAutoFit/>
          </a:bodyPr>
          <a:lstStyle/>
          <a:p>
            <a:pPr algn="ctr"/>
            <a:r>
              <a:rPr lang="en-US" sz="2400" dirty="0" smtClean="0">
                <a:solidFill>
                  <a:srgbClr val="3A626E"/>
                </a:solidFill>
                <a:latin typeface="Century Schoolbook" panose="02040604050505020304" pitchFamily="18" charset="0"/>
              </a:rPr>
              <a:t>Links to our online ordering website and Instagram found on the MTA website and app! </a:t>
            </a:r>
          </a:p>
        </p:txBody>
      </p:sp>
    </p:spTree>
    <p:extLst>
      <p:ext uri="{BB962C8B-B14F-4D97-AF65-F5344CB8AC3E}">
        <p14:creationId xmlns:p14="http://schemas.microsoft.com/office/powerpoint/2010/main" val="298113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5029200"/>
            <a:ext cx="6768199" cy="1569660"/>
          </a:xfrm>
          <a:prstGeom prst="rect">
            <a:avLst/>
          </a:prstGeom>
          <a:noFill/>
          <a:ln>
            <a:noFill/>
          </a:ln>
        </p:spPr>
        <p:txBody>
          <a:bodyPr wrap="none">
            <a:spAutoFit/>
          </a:bodyPr>
          <a:lstStyle/>
          <a:p>
            <a:pPr algn="ctr">
              <a:defRPr/>
            </a:pPr>
            <a:r>
              <a:rPr lang="en-US" sz="9600" dirty="0">
                <a:ln w="10160">
                  <a:solidFill>
                    <a:schemeClr val="accent1">
                      <a:lumMod val="50000"/>
                    </a:schemeClr>
                  </a:solidFill>
                  <a:prstDash val="solid"/>
                </a:ln>
                <a:solidFill>
                  <a:srgbClr val="FFFFFF"/>
                </a:solidFill>
                <a:effectLst>
                  <a:outerShdw blurRad="38100" dist="32000" dir="5400000" algn="tl">
                    <a:srgbClr val="000000">
                      <a:alpha val="30000"/>
                    </a:srgbClr>
                  </a:outerShdw>
                </a:effectLst>
                <a:latin typeface="Freestyle Script" panose="030804020302050B0404" pitchFamily="66" charset="0"/>
              </a:rPr>
              <a:t>Come Visit us Soon!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933450"/>
            <a:ext cx="5257800" cy="3943350"/>
          </a:xfrm>
          <a:prstGeom prst="rect">
            <a:avLst/>
          </a:prstGeom>
          <a:ln w="5715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304800"/>
            <a:ext cx="8229600" cy="1143000"/>
          </a:xfrm>
        </p:spPr>
        <p:txBody>
          <a:bodyPr/>
          <a:lstStyle/>
          <a:p>
            <a:pPr eaLnBrk="1" fontAlgn="auto" hangingPunct="1">
              <a:spcAft>
                <a:spcPts val="0"/>
              </a:spcAft>
              <a:defRPr/>
            </a:pPr>
            <a:r>
              <a:rPr lang="en-US" altLang="en-US" dirty="0" smtClean="0">
                <a:solidFill>
                  <a:schemeClr val="bg1"/>
                </a:solidFill>
                <a:latin typeface="Script MT Bold" pitchFamily="66" charset="0"/>
              </a:rPr>
              <a:t>Aquatics &amp; Safety</a:t>
            </a:r>
            <a:endParaRPr lang="en-US" altLang="en-US" dirty="0">
              <a:solidFill>
                <a:schemeClr val="bg1"/>
              </a:solidFill>
              <a:latin typeface="Script MT Bold" pitchFamily="66" charset="0"/>
            </a:endParaRPr>
          </a:p>
        </p:txBody>
      </p:sp>
      <p:sp>
        <p:nvSpPr>
          <p:cNvPr id="18435" name="Rectangle 3"/>
          <p:cNvSpPr>
            <a:spLocks noGrp="1" noChangeArrowheads="1"/>
          </p:cNvSpPr>
          <p:nvPr>
            <p:ph idx="1"/>
          </p:nvPr>
        </p:nvSpPr>
        <p:spPr>
          <a:xfrm>
            <a:off x="286407" y="685800"/>
            <a:ext cx="8229600" cy="609600"/>
          </a:xfrm>
        </p:spPr>
        <p:txBody>
          <a:bodyPr/>
          <a:lstStyle/>
          <a:p>
            <a:pPr eaLnBrk="1" hangingPunct="1">
              <a:buClrTx/>
              <a:buFont typeface="Wingdings" panose="05000000000000000000" pitchFamily="2" charset="2"/>
              <a:buChar char="ü"/>
              <a:defRPr/>
            </a:pPr>
            <a:r>
              <a:rPr lang="en-US" altLang="en-US" sz="2400" b="1" dirty="0" smtClean="0">
                <a:solidFill>
                  <a:schemeClr val="bg1"/>
                </a:solidFill>
                <a:effectLst>
                  <a:outerShdw blurRad="38100" dist="38100" dir="2700000" algn="tl">
                    <a:srgbClr val="000000">
                      <a:alpha val="43137"/>
                    </a:srgbClr>
                  </a:outerShdw>
                </a:effectLst>
              </a:rPr>
              <a:t>Lifeguards, Swim, Water Aerobics Instructors, &amp; Safety Program</a:t>
            </a:r>
          </a:p>
          <a:p>
            <a:pPr marL="136525" indent="0" eaLnBrk="1" hangingPunct="1">
              <a:buClrTx/>
              <a:buNone/>
              <a:defRPr/>
            </a:pPr>
            <a:endParaRPr lang="en-US" altLang="en-US" sz="2400" b="1" dirty="0" smtClean="0">
              <a:solidFill>
                <a:schemeClr val="bg1"/>
              </a:solidFill>
              <a:effectLst>
                <a:outerShdw blurRad="38100" dist="38100" dir="2700000" algn="tl">
                  <a:srgbClr val="000000">
                    <a:alpha val="43137"/>
                  </a:srgbClr>
                </a:outerShdw>
              </a:effectLst>
            </a:endParaRPr>
          </a:p>
          <a:p>
            <a:pPr marL="136525" indent="0" eaLnBrk="1" hangingPunct="1">
              <a:buFont typeface="Wingdings 2" pitchFamily="18" charset="2"/>
              <a:buNone/>
              <a:defRPr/>
            </a:pPr>
            <a:endParaRPr lang="en-US" altLang="en-US" dirty="0" smtClean="0">
              <a:solidFill>
                <a:schemeClr val="bg1"/>
              </a:solidFill>
            </a:endParaRPr>
          </a:p>
          <a:p>
            <a:pPr marL="136525" indent="0" eaLnBrk="1" hangingPunct="1">
              <a:buFont typeface="Wingdings 2" pitchFamily="18" charset="2"/>
              <a:buNone/>
              <a:defRPr/>
            </a:pPr>
            <a:endParaRPr lang="en-US" altLang="en-US" dirty="0">
              <a:solidFill>
                <a:schemeClr val="bg1"/>
              </a:solidFill>
            </a:endParaRPr>
          </a:p>
          <a:p>
            <a:pPr marL="136525" indent="0" eaLnBrk="1" hangingPunct="1">
              <a:buFont typeface="Wingdings 2" pitchFamily="18" charset="2"/>
              <a:buNone/>
              <a:defRPr/>
            </a:pPr>
            <a:endParaRPr lang="en-US" altLang="en-US" dirty="0" smtClean="0">
              <a:solidFill>
                <a:schemeClr val="bg1"/>
              </a:solidFill>
            </a:endParaRPr>
          </a:p>
          <a:p>
            <a:pPr marL="136525" indent="0" eaLnBrk="1" hangingPunct="1">
              <a:buFont typeface="Wingdings 2" pitchFamily="18" charset="2"/>
              <a:buNone/>
              <a:defRPr/>
            </a:pPr>
            <a:endParaRPr lang="en-US" altLang="en-US" dirty="0">
              <a:solidFill>
                <a:schemeClr val="bg1"/>
              </a:solidFill>
            </a:endParaRPr>
          </a:p>
          <a:p>
            <a:pPr marL="136525" indent="0" eaLnBrk="1" hangingPunct="1">
              <a:buFont typeface="Wingdings 2" pitchFamily="18" charset="2"/>
              <a:buNone/>
              <a:defRPr/>
            </a:pPr>
            <a:endParaRPr lang="en-US" altLang="en-US" dirty="0" smtClean="0">
              <a:solidFill>
                <a:schemeClr val="bg1"/>
              </a:solidFill>
            </a:endParaRPr>
          </a:p>
        </p:txBody>
      </p:sp>
      <p:sp>
        <p:nvSpPr>
          <p:cNvPr id="2" name="TextBox 1"/>
          <p:cNvSpPr txBox="1"/>
          <p:nvPr/>
        </p:nvSpPr>
        <p:spPr>
          <a:xfrm>
            <a:off x="562303" y="1506765"/>
            <a:ext cx="5181600" cy="3108543"/>
          </a:xfrm>
          <a:prstGeom prst="rect">
            <a:avLst/>
          </a:prstGeom>
          <a:noFill/>
        </p:spPr>
        <p:txBody>
          <a:bodyPr wrap="square">
            <a:spAutoFit/>
          </a:bodyPr>
          <a:lstStyle/>
          <a:p>
            <a:pPr algn="ctr">
              <a:defRPr/>
            </a:pPr>
            <a:r>
              <a:rPr lang="en-US" sz="2800" dirty="0" smtClean="0">
                <a:solidFill>
                  <a:schemeClr val="bg1"/>
                </a:solidFill>
                <a:effectLst>
                  <a:outerShdw blurRad="38100" dist="38100" dir="2700000" algn="tl">
                    <a:srgbClr val="000000">
                      <a:alpha val="43137"/>
                    </a:srgbClr>
                  </a:outerShdw>
                </a:effectLst>
                <a:latin typeface="+mn-lt"/>
              </a:rPr>
              <a:t>Learn </a:t>
            </a:r>
            <a:r>
              <a:rPr lang="en-US" sz="2800" dirty="0">
                <a:solidFill>
                  <a:schemeClr val="bg1"/>
                </a:solidFill>
                <a:effectLst>
                  <a:outerShdw blurRad="38100" dist="38100" dir="2700000" algn="tl">
                    <a:srgbClr val="000000">
                      <a:alpha val="43137"/>
                    </a:srgbClr>
                  </a:outerShdw>
                </a:effectLst>
                <a:latin typeface="+mn-lt"/>
              </a:rPr>
              <a:t>to Swim</a:t>
            </a:r>
          </a:p>
          <a:p>
            <a:pPr marL="342900" indent="-342900">
              <a:buFont typeface="Wingdings" panose="05000000000000000000" pitchFamily="2" charset="2"/>
              <a:buChar char="ü"/>
              <a:defRPr/>
            </a:pPr>
            <a:r>
              <a:rPr lang="en-US" sz="2400" dirty="0" smtClean="0">
                <a:solidFill>
                  <a:schemeClr val="bg1"/>
                </a:solidFill>
                <a:effectLst>
                  <a:outerShdw blurRad="38100" dist="38100" dir="2700000" algn="tl">
                    <a:srgbClr val="000000">
                      <a:alpha val="43137"/>
                    </a:srgbClr>
                  </a:outerShdw>
                </a:effectLst>
                <a:latin typeface="+mn-lt"/>
              </a:rPr>
              <a:t>Pre School – Level 6</a:t>
            </a:r>
            <a:endParaRPr lang="en-US" sz="2400" dirty="0">
              <a:solidFill>
                <a:schemeClr val="bg1"/>
              </a:solidFill>
              <a:effectLst>
                <a:outerShdw blurRad="38100" dist="38100" dir="2700000" algn="tl">
                  <a:srgbClr val="000000">
                    <a:alpha val="43137"/>
                  </a:srgbClr>
                </a:outerShdw>
              </a:effectLst>
              <a:latin typeface="+mn-lt"/>
            </a:endParaRPr>
          </a:p>
          <a:p>
            <a:pPr marL="457200" indent="-457200">
              <a:buFont typeface="Wingdings" panose="05000000000000000000" pitchFamily="2" charset="2"/>
              <a:buChar char="ü"/>
              <a:defRPr/>
            </a:pPr>
            <a:r>
              <a:rPr lang="en-US" sz="2400" dirty="0" smtClean="0">
                <a:solidFill>
                  <a:schemeClr val="bg1"/>
                </a:solidFill>
                <a:effectLst>
                  <a:outerShdw blurRad="38100" dist="38100" dir="2700000" algn="tl">
                    <a:srgbClr val="000000">
                      <a:alpha val="43137"/>
                    </a:srgbClr>
                  </a:outerShdw>
                </a:effectLst>
                <a:latin typeface="+mn-lt"/>
              </a:rPr>
              <a:t>Tuesday/Thursday at Rec 2</a:t>
            </a:r>
          </a:p>
          <a:p>
            <a:pPr marL="457200" indent="-457200">
              <a:buFont typeface="Wingdings" panose="05000000000000000000" pitchFamily="2" charset="2"/>
              <a:buChar char="ü"/>
              <a:defRPr/>
            </a:pPr>
            <a:r>
              <a:rPr lang="en-US" sz="2400" dirty="0" smtClean="0">
                <a:solidFill>
                  <a:schemeClr val="bg1"/>
                </a:solidFill>
                <a:effectLst>
                  <a:outerShdw blurRad="38100" dist="38100" dir="2700000" algn="tl">
                    <a:srgbClr val="000000">
                      <a:alpha val="43137"/>
                    </a:srgbClr>
                  </a:outerShdw>
                </a:effectLst>
                <a:latin typeface="+mn-lt"/>
              </a:rPr>
              <a:t>Saturday/Sundays </a:t>
            </a:r>
            <a:r>
              <a:rPr lang="en-US" sz="2400" dirty="0">
                <a:solidFill>
                  <a:schemeClr val="bg1"/>
                </a:solidFill>
                <a:effectLst>
                  <a:outerShdw blurRad="38100" dist="38100" dir="2700000" algn="tl">
                    <a:srgbClr val="000000">
                      <a:alpha val="43137"/>
                    </a:srgbClr>
                  </a:outerShdw>
                </a:effectLst>
                <a:latin typeface="+mn-lt"/>
              </a:rPr>
              <a:t>or just Saturday or </a:t>
            </a:r>
            <a:r>
              <a:rPr lang="en-US" sz="2400" dirty="0" smtClean="0">
                <a:solidFill>
                  <a:schemeClr val="bg1"/>
                </a:solidFill>
                <a:effectLst>
                  <a:outerShdw blurRad="38100" dist="38100" dir="2700000" algn="tl">
                    <a:srgbClr val="000000">
                      <a:alpha val="43137"/>
                    </a:srgbClr>
                  </a:outerShdw>
                </a:effectLst>
                <a:latin typeface="+mn-lt"/>
              </a:rPr>
              <a:t>just Sunday at Rec 7</a:t>
            </a:r>
          </a:p>
          <a:p>
            <a:pPr marL="457200" indent="-457200">
              <a:buFont typeface="Wingdings" panose="05000000000000000000" pitchFamily="2" charset="2"/>
              <a:buChar char="ü"/>
              <a:defRPr/>
            </a:pPr>
            <a:r>
              <a:rPr lang="en-US" sz="2400" dirty="0" smtClean="0">
                <a:solidFill>
                  <a:schemeClr val="bg1"/>
                </a:solidFill>
                <a:effectLst>
                  <a:outerShdw blurRad="38100" dist="38100" dir="2700000" algn="tl">
                    <a:srgbClr val="000000">
                      <a:alpha val="43137"/>
                    </a:srgbClr>
                  </a:outerShdw>
                </a:effectLst>
                <a:latin typeface="+mn-lt"/>
              </a:rPr>
              <a:t>Swim Registration: Online </a:t>
            </a:r>
            <a:r>
              <a:rPr lang="en-US" sz="2400" dirty="0" smtClean="0">
                <a:solidFill>
                  <a:schemeClr val="bg1"/>
                </a:solidFill>
                <a:effectLst>
                  <a:outerShdw blurRad="38100" dist="38100" dir="2700000" algn="tl">
                    <a:srgbClr val="000000">
                      <a:alpha val="43137"/>
                    </a:srgbClr>
                  </a:outerShdw>
                </a:effectLst>
                <a:latin typeface="+mn-lt"/>
                <a:hlinkClick r:id="rId2"/>
              </a:rPr>
              <a:t>www.mililanitown.org</a:t>
            </a:r>
            <a:r>
              <a:rPr lang="en-US" sz="2400" dirty="0" smtClean="0">
                <a:solidFill>
                  <a:schemeClr val="bg1"/>
                </a:solidFill>
                <a:effectLst>
                  <a:outerShdw blurRad="38100" dist="38100" dir="2700000" algn="tl">
                    <a:srgbClr val="000000">
                      <a:alpha val="43137"/>
                    </a:srgbClr>
                  </a:outerShdw>
                </a:effectLst>
                <a:latin typeface="+mn-lt"/>
              </a:rPr>
              <a:t> </a:t>
            </a:r>
          </a:p>
          <a:p>
            <a:pPr marL="457200" indent="-457200">
              <a:buFont typeface="Wingdings" panose="05000000000000000000" pitchFamily="2" charset="2"/>
              <a:buChar char="ü"/>
              <a:defRPr/>
            </a:pPr>
            <a:r>
              <a:rPr lang="en-US" sz="2400" dirty="0">
                <a:solidFill>
                  <a:schemeClr val="bg1"/>
                </a:solidFill>
                <a:effectLst>
                  <a:outerShdw blurRad="38100" dist="38100" dir="2700000" algn="tl">
                    <a:srgbClr val="000000">
                      <a:alpha val="43137"/>
                    </a:srgbClr>
                  </a:outerShdw>
                </a:effectLst>
                <a:latin typeface="+mn-lt"/>
              </a:rPr>
              <a:t>D</a:t>
            </a:r>
            <a:r>
              <a:rPr lang="en-US" sz="2400" dirty="0" smtClean="0">
                <a:solidFill>
                  <a:schemeClr val="bg1"/>
                </a:solidFill>
                <a:effectLst>
                  <a:outerShdw blurRad="38100" dist="38100" dir="2700000" algn="tl">
                    <a:srgbClr val="000000">
                      <a:alpha val="43137"/>
                    </a:srgbClr>
                  </a:outerShdw>
                </a:effectLst>
                <a:latin typeface="+mn-lt"/>
              </a:rPr>
              <a:t>ownload App. WebTrac</a:t>
            </a:r>
          </a:p>
        </p:txBody>
      </p:sp>
      <p:pic>
        <p:nvPicPr>
          <p:cNvPr id="4098" name="Picture 2" descr="C:\Users\jperreira\AppData\Local\Microsoft\Windows\Temporary Internet Files\Content.Outlook\ZP5AD3H3\IMG_877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66" t="17033" r="38301" b="23637"/>
          <a:stretch/>
        </p:blipFill>
        <p:spPr bwMode="auto">
          <a:xfrm rot="5400000">
            <a:off x="5248605" y="2295196"/>
            <a:ext cx="4209393" cy="32766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jperreira\AppData\Local\Microsoft\Windows\Temporary Internet Files\Content.Outlook\ZP5AD3H3\IMG_8754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724" t="4138" r="34247" b="11954"/>
          <a:stretch/>
        </p:blipFill>
        <p:spPr bwMode="auto">
          <a:xfrm rot="5400000">
            <a:off x="1516737" y="3771207"/>
            <a:ext cx="2144552" cy="39659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55" y="381000"/>
            <a:ext cx="5506636" cy="369332"/>
          </a:xfrm>
          <a:prstGeom prst="rect">
            <a:avLst/>
          </a:prstGeom>
          <a:noFill/>
        </p:spPr>
        <p:txBody>
          <a:bodyPr wrap="none" rtlCol="0">
            <a:spAutoFit/>
          </a:bodyPr>
          <a:lstStyle/>
          <a:p>
            <a:r>
              <a:rPr lang="en-US" b="1" dirty="0" smtClean="0">
                <a:solidFill>
                  <a:srgbClr val="FF0000"/>
                </a:solidFill>
              </a:rPr>
              <a:t>Check the website for updated class information</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eaLnBrk="1" fontAlgn="auto" hangingPunct="1">
              <a:spcAft>
                <a:spcPts val="0"/>
              </a:spcAft>
              <a:defRPr/>
            </a:pPr>
            <a:r>
              <a:rPr lang="en-US" altLang="en-US" dirty="0" smtClean="0">
                <a:solidFill>
                  <a:schemeClr val="bg1"/>
                </a:solidFill>
                <a:latin typeface="Script MT Bold" pitchFamily="66" charset="0"/>
              </a:rPr>
              <a:t>              Aquatics        </a:t>
            </a:r>
            <a:endParaRPr lang="en-US" altLang="en-US" dirty="0">
              <a:solidFill>
                <a:schemeClr val="bg1"/>
              </a:solidFill>
              <a:latin typeface="Script MT Bold" pitchFamily="66" charset="0"/>
            </a:endParaRPr>
          </a:p>
        </p:txBody>
      </p:sp>
      <p:sp>
        <p:nvSpPr>
          <p:cNvPr id="18435" name="Rectangle 3"/>
          <p:cNvSpPr>
            <a:spLocks noGrp="1" noChangeArrowheads="1"/>
          </p:cNvSpPr>
          <p:nvPr>
            <p:ph idx="1"/>
          </p:nvPr>
        </p:nvSpPr>
        <p:spPr>
          <a:xfrm>
            <a:off x="304800" y="1371600"/>
            <a:ext cx="8382000" cy="3962400"/>
          </a:xfrm>
        </p:spPr>
        <p:txBody>
          <a:bodyPr/>
          <a:lstStyle/>
          <a:p>
            <a:pPr marL="136525" indent="0" eaLnBrk="1" hangingPunct="1">
              <a:buFont typeface="Wingdings 2" pitchFamily="18" charset="2"/>
              <a:buNone/>
              <a:defRPr/>
            </a:pPr>
            <a:r>
              <a:rPr lang="en-US" altLang="en-US" sz="2400" dirty="0" smtClean="0">
                <a:solidFill>
                  <a:schemeClr val="bg1"/>
                </a:solidFill>
                <a:effectLst>
                  <a:outerShdw blurRad="38100" dist="38100" dir="2700000" algn="tl">
                    <a:srgbClr val="000000">
                      <a:alpha val="43137"/>
                    </a:srgbClr>
                  </a:outerShdw>
                </a:effectLst>
              </a:rPr>
              <a:t>Water Aerobics</a:t>
            </a:r>
          </a:p>
          <a:p>
            <a:pP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Two types of classes:</a:t>
            </a:r>
          </a:p>
          <a:p>
            <a:pPr marL="136525" indent="0" eaLnBrk="1" hangingPunct="1">
              <a:buFont typeface="Wingdings 2" pitchFamily="18" charset="2"/>
              <a:buNone/>
              <a:defRPr/>
            </a:pPr>
            <a:r>
              <a:rPr lang="en-US" altLang="en-US" sz="2400" dirty="0">
                <a:solidFill>
                  <a:schemeClr val="bg1"/>
                </a:solidFill>
                <a:effectLst>
                  <a:outerShdw blurRad="38100" dist="38100" dir="2700000" algn="tl">
                    <a:srgbClr val="000000">
                      <a:alpha val="43137"/>
                    </a:srgbClr>
                  </a:outerShdw>
                </a:effectLst>
              </a:rPr>
              <a:t> </a:t>
            </a:r>
            <a:r>
              <a:rPr lang="en-US" altLang="en-US" sz="2400" dirty="0" smtClean="0">
                <a:solidFill>
                  <a:schemeClr val="bg1"/>
                </a:solidFill>
                <a:effectLst>
                  <a:outerShdw blurRad="38100" dist="38100" dir="2700000" algn="tl">
                    <a:srgbClr val="000000">
                      <a:alpha val="43137"/>
                    </a:srgbClr>
                  </a:outerShdw>
                </a:effectLst>
              </a:rPr>
              <a:t>     *Low Impact/Muscle Toning</a:t>
            </a:r>
          </a:p>
          <a:p>
            <a:pPr marL="136525" indent="0" eaLnBrk="1" hangingPunct="1">
              <a:buFont typeface="Wingdings 2" pitchFamily="18" charset="2"/>
              <a:buNone/>
              <a:defRPr/>
            </a:pPr>
            <a:r>
              <a:rPr lang="en-US" altLang="en-US" sz="2400" dirty="0" smtClean="0">
                <a:solidFill>
                  <a:schemeClr val="bg1"/>
                </a:solidFill>
                <a:effectLst>
                  <a:outerShdw blurRad="38100" dist="38100" dir="2700000" algn="tl">
                    <a:srgbClr val="000000">
                      <a:alpha val="43137"/>
                    </a:srgbClr>
                  </a:outerShdw>
                </a:effectLst>
              </a:rPr>
              <a:t>      *High Impact/Cardio Workout</a:t>
            </a:r>
          </a:p>
          <a:p>
            <a:pPr marL="136525" indent="0" algn="ctr" eaLnBrk="1" hangingPunct="1">
              <a:buNone/>
              <a:defRPr/>
            </a:pPr>
            <a:r>
              <a:rPr lang="en-US" sz="2400" dirty="0">
                <a:solidFill>
                  <a:srgbClr val="FF0000"/>
                </a:solidFill>
              </a:rPr>
              <a:t>Check the website for updated class information</a:t>
            </a:r>
          </a:p>
          <a:p>
            <a:pPr marL="136525" indent="0" algn="ctr" eaLnBrk="1" hangingPunct="1">
              <a:buFont typeface="Wingdings 2" pitchFamily="18" charset="2"/>
              <a:buNone/>
              <a:defRPr/>
            </a:pPr>
            <a:endParaRPr lang="en-US" altLang="en-US" sz="2400" dirty="0">
              <a:solidFill>
                <a:schemeClr val="bg1"/>
              </a:solidFill>
              <a:effectLst>
                <a:outerShdw blurRad="38100" dist="38100" dir="2700000" algn="tl">
                  <a:srgbClr val="000000">
                    <a:alpha val="43137"/>
                  </a:srgbClr>
                </a:outerShdw>
              </a:effectLst>
            </a:endParaRPr>
          </a:p>
          <a:p>
            <a:pPr eaLnBrk="1" hangingPunct="1">
              <a:buFont typeface="Wingdings" panose="05000000000000000000" pitchFamily="2" charset="2"/>
              <a:buChar char="Ø"/>
              <a:defRPr/>
            </a:pPr>
            <a:endParaRPr lang="en-US" altLang="en-US" sz="2400" dirty="0" smtClean="0">
              <a:solidFill>
                <a:schemeClr val="bg1"/>
              </a:solidFill>
              <a:effectLst>
                <a:outerShdw blurRad="38100" dist="38100" dir="2700000" algn="tl">
                  <a:srgbClr val="000000">
                    <a:alpha val="43137"/>
                  </a:srgbClr>
                </a:outerShdw>
              </a:effectLst>
            </a:endParaRPr>
          </a:p>
          <a:p>
            <a:pPr marL="136525" indent="0" eaLnBrk="1" hangingPunct="1">
              <a:buFont typeface="Wingdings 2" pitchFamily="18" charset="2"/>
              <a:buNone/>
              <a:defRPr/>
            </a:pPr>
            <a:endParaRPr lang="en-US" altLang="en-US" dirty="0" smtClean="0">
              <a:solidFill>
                <a:schemeClr val="bg1"/>
              </a:solidFill>
            </a:endParaRPr>
          </a:p>
          <a:p>
            <a:pPr marL="136525" indent="0" eaLnBrk="1" hangingPunct="1">
              <a:buFont typeface="Wingdings 2" pitchFamily="18" charset="2"/>
              <a:buNone/>
              <a:defRPr/>
            </a:pPr>
            <a:endParaRPr lang="en-US" altLang="en-US" dirty="0">
              <a:solidFill>
                <a:schemeClr val="bg1"/>
              </a:solidFill>
            </a:endParaRPr>
          </a:p>
          <a:p>
            <a:pPr marL="136525" indent="0" eaLnBrk="1" hangingPunct="1">
              <a:buFont typeface="Wingdings 2" pitchFamily="18" charset="2"/>
              <a:buNone/>
              <a:defRPr/>
            </a:pPr>
            <a:endParaRPr lang="en-US" altLang="en-US" dirty="0" smtClean="0">
              <a:solidFill>
                <a:schemeClr val="bg1"/>
              </a:solidFill>
            </a:endParaRPr>
          </a:p>
          <a:p>
            <a:pPr marL="136525" indent="0" eaLnBrk="1" hangingPunct="1">
              <a:buFont typeface="Wingdings 2" pitchFamily="18" charset="2"/>
              <a:buNone/>
              <a:defRPr/>
            </a:pPr>
            <a:endParaRPr lang="en-US" altLang="en-US" dirty="0">
              <a:solidFill>
                <a:schemeClr val="bg1"/>
              </a:solidFill>
            </a:endParaRPr>
          </a:p>
          <a:p>
            <a:pPr marL="136525" indent="0" eaLnBrk="1" hangingPunct="1">
              <a:buFont typeface="Wingdings 2" pitchFamily="18" charset="2"/>
              <a:buNone/>
              <a:defRPr/>
            </a:pPr>
            <a:endParaRPr lang="en-US" altLang="en-US" dirty="0" smtClean="0">
              <a:solidFill>
                <a:schemeClr val="bg1"/>
              </a:solidFill>
            </a:endParaRPr>
          </a:p>
        </p:txBody>
      </p:sp>
      <p:pic>
        <p:nvPicPr>
          <p:cNvPr id="4098" name="Picture 2" descr="C:\Users\jperreira\AppData\Local\Microsoft\Windows\Temporary Internet Files\Content.Outlook\ZP5AD3H3\F95C3B0A-D48A-479C-9B3E-322FE8D757FF.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04" t="19080" r="11379" b="31495"/>
          <a:stretch/>
        </p:blipFill>
        <p:spPr bwMode="auto">
          <a:xfrm>
            <a:off x="228600" y="3505200"/>
            <a:ext cx="6272387" cy="28877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jperreira\AppData\Local\Microsoft\Windows\Temporary Internet Files\Content.Outlook\ZP5AD3H3\IMG_878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90" t="14942" r="26380" b="34713"/>
          <a:stretch/>
        </p:blipFill>
        <p:spPr bwMode="auto">
          <a:xfrm>
            <a:off x="5586224" y="609600"/>
            <a:ext cx="3192050"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fontAlgn="auto" hangingPunct="1">
              <a:spcAft>
                <a:spcPts val="0"/>
              </a:spcAft>
              <a:defRPr/>
            </a:pPr>
            <a:r>
              <a:rPr lang="en-US" altLang="en-US" dirty="0" smtClean="0">
                <a:solidFill>
                  <a:schemeClr val="bg1"/>
                </a:solidFill>
                <a:latin typeface="Script MT Bold" pitchFamily="66" charset="0"/>
              </a:rPr>
              <a:t>Aquatics</a:t>
            </a:r>
            <a:endParaRPr lang="en-US" altLang="en-US" dirty="0">
              <a:solidFill>
                <a:schemeClr val="bg1"/>
              </a:solidFill>
              <a:latin typeface="Script MT Bold" pitchFamily="66" charset="0"/>
            </a:endParaRPr>
          </a:p>
        </p:txBody>
      </p:sp>
      <p:sp>
        <p:nvSpPr>
          <p:cNvPr id="18435" name="Rectangle 3"/>
          <p:cNvSpPr>
            <a:spLocks noGrp="1" noChangeArrowheads="1"/>
          </p:cNvSpPr>
          <p:nvPr>
            <p:ph idx="1"/>
          </p:nvPr>
        </p:nvSpPr>
        <p:spPr>
          <a:xfrm>
            <a:off x="304800" y="1371600"/>
            <a:ext cx="8382000" cy="3962400"/>
          </a:xfrm>
        </p:spPr>
        <p:txBody>
          <a:bodyPr/>
          <a:lstStyle/>
          <a:p>
            <a:pPr marL="136525" indent="0" algn="ctr" eaLnBrk="1" hangingPunct="1">
              <a:buFont typeface="Wingdings 2" pitchFamily="18" charset="2"/>
              <a:buNone/>
              <a:defRPr/>
            </a:pPr>
            <a:r>
              <a:rPr lang="en-US" altLang="en-US" sz="2400" dirty="0" smtClean="0">
                <a:solidFill>
                  <a:schemeClr val="bg1"/>
                </a:solidFill>
                <a:effectLst>
                  <a:outerShdw blurRad="38100" dist="38100" dir="2700000" algn="tl">
                    <a:srgbClr val="000000">
                      <a:alpha val="43137"/>
                    </a:srgbClr>
                  </a:outerShdw>
                </a:effectLst>
              </a:rPr>
              <a:t>Special Needs Program</a:t>
            </a:r>
          </a:p>
          <a:p>
            <a:pP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Children who are diagnosed on the autism spectrum or who have any disorders.</a:t>
            </a:r>
          </a:p>
          <a:p>
            <a:pP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1 on 1 with an instructor for 30 minutes</a:t>
            </a:r>
          </a:p>
          <a:p>
            <a:pPr marL="136525" indent="0" eaLnBrk="1" hangingPunct="1">
              <a:buFont typeface="Wingdings 2" pitchFamily="18" charset="2"/>
              <a:buNone/>
              <a:defRPr/>
            </a:pPr>
            <a:r>
              <a:rPr lang="en-US" altLang="en-US" dirty="0" smtClean="0">
                <a:solidFill>
                  <a:schemeClr val="bg1"/>
                </a:solidFill>
              </a:rPr>
              <a:t>    </a:t>
            </a:r>
            <a:r>
              <a:rPr lang="en-US" altLang="en-US" dirty="0" smtClean="0">
                <a:solidFill>
                  <a:schemeClr val="bg1"/>
                </a:solidFill>
                <a:effectLst>
                  <a:outerShdw blurRad="38100" dist="38100" dir="2700000" algn="tl">
                    <a:srgbClr val="000000">
                      <a:alpha val="43137"/>
                    </a:srgbClr>
                  </a:outerShdw>
                </a:effectLst>
              </a:rPr>
              <a:t> </a:t>
            </a:r>
            <a:endParaRPr lang="en-US" altLang="en-US" dirty="0" smtClean="0">
              <a:solidFill>
                <a:schemeClr val="bg1"/>
              </a:solidFill>
            </a:endParaRPr>
          </a:p>
          <a:p>
            <a:pPr marL="136525" indent="0" eaLnBrk="1" hangingPunct="1">
              <a:buFont typeface="Wingdings 2" pitchFamily="18" charset="2"/>
              <a:buNone/>
              <a:defRPr/>
            </a:pPr>
            <a:endParaRPr lang="en-US" altLang="en-US" dirty="0">
              <a:solidFill>
                <a:schemeClr val="bg1"/>
              </a:solidFill>
            </a:endParaRPr>
          </a:p>
          <a:p>
            <a:pPr marL="136525" indent="0" eaLnBrk="1" hangingPunct="1">
              <a:buFont typeface="Wingdings 2" pitchFamily="18" charset="2"/>
              <a:buNone/>
              <a:defRPr/>
            </a:pPr>
            <a:endParaRPr lang="en-US" altLang="en-US" dirty="0" smtClean="0">
              <a:solidFill>
                <a:schemeClr val="bg1"/>
              </a:solidFill>
            </a:endParaRPr>
          </a:p>
        </p:txBody>
      </p:sp>
      <p:pic>
        <p:nvPicPr>
          <p:cNvPr id="2" name="Picture 2" descr="C:\Users\jperreira\AppData\Local\Microsoft\Windows\Temporary Internet Files\Content.Outlook\ZP5AD3H3\IMG_876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621" t="15862" r="28017" b="10230"/>
          <a:stretch/>
        </p:blipFill>
        <p:spPr bwMode="auto">
          <a:xfrm rot="5400000">
            <a:off x="730467" y="2719181"/>
            <a:ext cx="3457908" cy="44203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jperreira\AppData\Local\Microsoft\Windows\Temporary Internet Files\Content.Outlook\ZP5AD3H3\IMG_87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59" t="23219" r="37500" b="16782"/>
          <a:stretch/>
        </p:blipFill>
        <p:spPr bwMode="auto">
          <a:xfrm rot="5400000">
            <a:off x="5267792" y="3190407"/>
            <a:ext cx="3457909" cy="34778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174" y="1114776"/>
            <a:ext cx="6934200" cy="369332"/>
          </a:xfrm>
          <a:prstGeom prst="rect">
            <a:avLst/>
          </a:prstGeom>
        </p:spPr>
        <p:txBody>
          <a:bodyPr wrap="square">
            <a:spAutoFit/>
          </a:bodyPr>
          <a:lstStyle/>
          <a:p>
            <a:r>
              <a:rPr lang="en-US" b="1" dirty="0">
                <a:solidFill>
                  <a:srgbClr val="FF0000"/>
                </a:solidFill>
              </a:rPr>
              <a:t>Check the website for updated class information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fontAlgn="auto" hangingPunct="1">
              <a:spcAft>
                <a:spcPts val="0"/>
              </a:spcAft>
              <a:defRPr/>
            </a:pPr>
            <a:r>
              <a:rPr lang="en-US" altLang="en-US" dirty="0" smtClean="0">
                <a:solidFill>
                  <a:schemeClr val="bg1"/>
                </a:solidFill>
                <a:latin typeface="Script MT Bold" pitchFamily="66" charset="0"/>
              </a:rPr>
              <a:t>Additional Aquatics Programs</a:t>
            </a:r>
            <a:endParaRPr lang="en-US" altLang="en-US" dirty="0">
              <a:solidFill>
                <a:schemeClr val="bg1"/>
              </a:solidFill>
              <a:latin typeface="Script MT Bold" pitchFamily="66" charset="0"/>
            </a:endParaRPr>
          </a:p>
        </p:txBody>
      </p:sp>
      <p:sp>
        <p:nvSpPr>
          <p:cNvPr id="18435" name="Rectangle 3"/>
          <p:cNvSpPr>
            <a:spLocks noGrp="1" noChangeArrowheads="1"/>
          </p:cNvSpPr>
          <p:nvPr>
            <p:ph idx="1"/>
          </p:nvPr>
        </p:nvSpPr>
        <p:spPr>
          <a:xfrm>
            <a:off x="457200" y="1506654"/>
            <a:ext cx="8229600" cy="4525963"/>
          </a:xfrm>
        </p:spPr>
        <p:txBody>
          <a:bodyPr/>
          <a:lstStyle/>
          <a:p>
            <a:pPr algn="ct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Lifeguarding</a:t>
            </a:r>
          </a:p>
          <a:p>
            <a:pPr algn="ct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Community CPR </a:t>
            </a:r>
          </a:p>
          <a:p>
            <a:pPr algn="ct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Junior Masters Program</a:t>
            </a:r>
          </a:p>
          <a:p>
            <a:pPr marL="136525" indent="0" algn="ctr" eaLnBrk="1" hangingPunct="1">
              <a:buFont typeface="Wingdings 2" pitchFamily="18" charset="2"/>
              <a:buNone/>
              <a:defRPr/>
            </a:pPr>
            <a:r>
              <a:rPr lang="en-US" altLang="en-US" sz="2400" dirty="0">
                <a:solidFill>
                  <a:schemeClr val="bg1"/>
                </a:solidFill>
                <a:effectLst>
                  <a:outerShdw blurRad="38100" dist="38100" dir="2700000" algn="tl">
                    <a:srgbClr val="000000">
                      <a:alpha val="43137"/>
                    </a:srgbClr>
                  </a:outerShdw>
                </a:effectLst>
              </a:rPr>
              <a:t> </a:t>
            </a:r>
            <a:r>
              <a:rPr lang="en-US" altLang="en-US" sz="2400" dirty="0" smtClean="0">
                <a:solidFill>
                  <a:schemeClr val="bg1"/>
                </a:solidFill>
                <a:effectLst>
                  <a:outerShdw blurRad="38100" dist="38100" dir="2700000" algn="tl">
                    <a:srgbClr val="000000">
                      <a:alpha val="43137"/>
                    </a:srgbClr>
                  </a:outerShdw>
                </a:effectLst>
              </a:rPr>
              <a:t>    (noncompetitive swim team)</a:t>
            </a:r>
          </a:p>
          <a:p>
            <a:pPr algn="ct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Adult Learn to Swim Class</a:t>
            </a:r>
          </a:p>
          <a:p>
            <a:pPr algn="ct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One-on-One swim Lessons</a:t>
            </a:r>
          </a:p>
          <a:p>
            <a:pPr algn="ctr" eaLnBrk="1" hangingPunct="1">
              <a:buClrTx/>
              <a:buFont typeface="Wingdings" panose="05000000000000000000" pitchFamily="2" charset="2"/>
              <a:buChar char="ü"/>
              <a:defRPr/>
            </a:pPr>
            <a:r>
              <a:rPr lang="en-US" altLang="en-US" sz="2400" dirty="0" smtClean="0">
                <a:solidFill>
                  <a:schemeClr val="bg1"/>
                </a:solidFill>
                <a:effectLst>
                  <a:outerShdw blurRad="38100" dist="38100" dir="2700000" algn="tl">
                    <a:srgbClr val="000000">
                      <a:alpha val="43137"/>
                    </a:srgbClr>
                  </a:outerShdw>
                </a:effectLst>
              </a:rPr>
              <a:t>Parent Aid  </a:t>
            </a:r>
          </a:p>
          <a:p>
            <a:pPr marL="136525" indent="0" eaLnBrk="1" hangingPunct="1">
              <a:buFont typeface="Wingdings 2" pitchFamily="18" charset="2"/>
              <a:buNone/>
              <a:defRPr/>
            </a:pPr>
            <a:endParaRPr lang="en-US" altLang="en-US" dirty="0" smtClean="0">
              <a:solidFill>
                <a:schemeClr val="bg1"/>
              </a:solidFill>
            </a:endParaRPr>
          </a:p>
        </p:txBody>
      </p:sp>
      <p:pic>
        <p:nvPicPr>
          <p:cNvPr id="3074" name="Picture 2" descr="C:\Users\jperreira\AppData\Local\Microsoft\Windows\Temporary Internet Files\Content.Outlook\ZP5AD3H3\IMG_07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04" t="3870" b="20967"/>
          <a:stretch/>
        </p:blipFill>
        <p:spPr bwMode="auto">
          <a:xfrm>
            <a:off x="152400" y="4114798"/>
            <a:ext cx="3352800" cy="253127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perreira\AppData\Local\Microsoft\Windows\Temporary Internet Files\Content.Outlook\ZP5AD3H3\IMG_07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552" r="22069" b="-1"/>
          <a:stretch/>
        </p:blipFill>
        <p:spPr bwMode="auto">
          <a:xfrm>
            <a:off x="5791200" y="4080532"/>
            <a:ext cx="3200399" cy="25655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641" y="1099066"/>
            <a:ext cx="5867400" cy="369332"/>
          </a:xfrm>
          <a:prstGeom prst="rect">
            <a:avLst/>
          </a:prstGeom>
        </p:spPr>
        <p:txBody>
          <a:bodyPr wrap="square">
            <a:spAutoFit/>
          </a:bodyPr>
          <a:lstStyle/>
          <a:p>
            <a:r>
              <a:rPr lang="en-US" b="1" dirty="0">
                <a:solidFill>
                  <a:srgbClr val="FF0000"/>
                </a:solidFill>
              </a:rPr>
              <a:t>Check the website for updated class information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ussell\Pictures\Managers\Dave.jpg"/>
          <p:cNvPicPr>
            <a:picLocks noChangeAspect="1" noChangeArrowheads="1"/>
          </p:cNvPicPr>
          <p:nvPr/>
        </p:nvPicPr>
        <p:blipFill>
          <a:blip r:embed="rId2"/>
          <a:srcRect/>
          <a:stretch>
            <a:fillRect/>
          </a:stretch>
        </p:blipFill>
        <p:spPr bwMode="auto">
          <a:xfrm>
            <a:off x="457200" y="762000"/>
            <a:ext cx="1655763" cy="2070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67000" y="523776"/>
            <a:ext cx="6533135" cy="2308324"/>
          </a:xfrm>
          <a:prstGeom prst="rect">
            <a:avLst/>
          </a:prstGeom>
          <a:noFill/>
        </p:spPr>
        <p:txBody>
          <a:bodyPr wrap="none" rtlCol="0">
            <a:spAutoFit/>
          </a:bodyPr>
          <a:lstStyle/>
          <a:p>
            <a:r>
              <a:rPr lang="en-US" b="1" dirty="0" smtClean="0">
                <a:solidFill>
                  <a:schemeClr val="bg1"/>
                </a:solidFill>
              </a:rPr>
              <a:t>DAVID O’NEAL, </a:t>
            </a:r>
            <a:r>
              <a:rPr lang="en-US" dirty="0" smtClean="0">
                <a:solidFill>
                  <a:schemeClr val="bg1"/>
                </a:solidFill>
              </a:rPr>
              <a:t>PCAM, CMCA, AMS</a:t>
            </a:r>
          </a:p>
          <a:p>
            <a:r>
              <a:rPr lang="en-US" dirty="0" smtClean="0">
                <a:solidFill>
                  <a:schemeClr val="bg1"/>
                </a:solidFill>
              </a:rPr>
              <a:t>General Manager</a:t>
            </a:r>
          </a:p>
          <a:p>
            <a:endParaRPr lang="en-US" dirty="0">
              <a:solidFill>
                <a:schemeClr val="bg1"/>
              </a:solidFill>
            </a:endParaRPr>
          </a:p>
          <a:p>
            <a:r>
              <a:rPr lang="en-US" dirty="0" smtClean="0">
                <a:solidFill>
                  <a:schemeClr val="bg1"/>
                </a:solidFill>
              </a:rPr>
              <a:t>808-440-2614</a:t>
            </a:r>
          </a:p>
          <a:p>
            <a:r>
              <a:rPr lang="en-US" dirty="0" smtClean="0">
                <a:solidFill>
                  <a:schemeClr val="bg1"/>
                </a:solidFill>
                <a:hlinkClick r:id="rId3"/>
              </a:rPr>
              <a:t>doneal@mililanitown.org</a:t>
            </a:r>
            <a:endParaRPr lang="en-US" dirty="0" smtClean="0">
              <a:solidFill>
                <a:schemeClr val="bg1"/>
              </a:solidFill>
            </a:endParaRPr>
          </a:p>
          <a:p>
            <a:endParaRPr lang="en-US" dirty="0" smtClean="0">
              <a:solidFill>
                <a:schemeClr val="bg1"/>
              </a:solidFill>
            </a:endParaRPr>
          </a:p>
          <a:p>
            <a:r>
              <a:rPr lang="en-US" dirty="0" smtClean="0">
                <a:solidFill>
                  <a:schemeClr val="bg1"/>
                </a:solidFill>
              </a:rPr>
              <a:t>“ I welcome any comments/suggestions.  The management</a:t>
            </a:r>
          </a:p>
          <a:p>
            <a:r>
              <a:rPr lang="en-US" dirty="0" smtClean="0">
                <a:solidFill>
                  <a:schemeClr val="bg1"/>
                </a:solidFill>
              </a:rPr>
              <a:t>team at MTA is here to help keep Mililani a great place to live!”</a:t>
            </a:r>
            <a:endParaRPr lang="en-US" dirty="0">
              <a:solidFill>
                <a:schemeClr val="bg1"/>
              </a:solidFill>
            </a:endParaRPr>
          </a:p>
        </p:txBody>
      </p:sp>
      <p:pic>
        <p:nvPicPr>
          <p:cNvPr id="6" name="Picture 9" descr="Katherine Cueva #46"/>
          <p:cNvPicPr>
            <a:picLocks noChangeAspect="1" noChangeArrowheads="1"/>
          </p:cNvPicPr>
          <p:nvPr/>
        </p:nvPicPr>
        <p:blipFill>
          <a:blip r:embed="rId4"/>
          <a:srcRect/>
          <a:stretch>
            <a:fillRect/>
          </a:stretch>
        </p:blipFill>
        <p:spPr bwMode="auto">
          <a:xfrm>
            <a:off x="492125" y="3505200"/>
            <a:ext cx="1620838" cy="2070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2590800" y="3418802"/>
            <a:ext cx="4572000" cy="3970318"/>
          </a:xfrm>
          <a:prstGeom prst="rect">
            <a:avLst/>
          </a:prstGeom>
        </p:spPr>
        <p:txBody>
          <a:bodyPr>
            <a:spAutoFit/>
          </a:bodyPr>
          <a:lstStyle/>
          <a:p>
            <a:r>
              <a:rPr lang="en-US" b="1" dirty="0" smtClean="0">
                <a:solidFill>
                  <a:schemeClr val="bg1"/>
                </a:solidFill>
              </a:rPr>
              <a:t>KATHERINE CUEVA, </a:t>
            </a:r>
            <a:r>
              <a:rPr lang="en-US" dirty="0" smtClean="0">
                <a:solidFill>
                  <a:schemeClr val="bg1"/>
                </a:solidFill>
              </a:rPr>
              <a:t>CMCA, AMS</a:t>
            </a:r>
            <a:endParaRPr lang="en-US" dirty="0">
              <a:solidFill>
                <a:schemeClr val="bg1"/>
              </a:solidFill>
            </a:endParaRPr>
          </a:p>
          <a:p>
            <a:r>
              <a:rPr lang="en-US" dirty="0" smtClean="0">
                <a:solidFill>
                  <a:schemeClr val="bg1"/>
                </a:solidFill>
              </a:rPr>
              <a:t>Assistant General Manager </a:t>
            </a:r>
            <a:endParaRPr lang="en-US" dirty="0">
              <a:solidFill>
                <a:schemeClr val="bg1"/>
              </a:solidFill>
            </a:endParaRPr>
          </a:p>
          <a:p>
            <a:r>
              <a:rPr lang="en-US" dirty="0" smtClean="0">
                <a:solidFill>
                  <a:schemeClr val="bg1"/>
                </a:solidFill>
              </a:rPr>
              <a:t>Covenants and Design Manager</a:t>
            </a:r>
          </a:p>
          <a:p>
            <a:endParaRPr lang="en-US" dirty="0">
              <a:solidFill>
                <a:schemeClr val="bg1"/>
              </a:solidFill>
            </a:endParaRPr>
          </a:p>
          <a:p>
            <a:r>
              <a:rPr lang="en-US" dirty="0" smtClean="0">
                <a:solidFill>
                  <a:schemeClr val="bg1"/>
                </a:solidFill>
              </a:rPr>
              <a:t>808-440-2622</a:t>
            </a:r>
          </a:p>
          <a:p>
            <a:r>
              <a:rPr lang="en-US" dirty="0" smtClean="0">
                <a:solidFill>
                  <a:schemeClr val="bg1"/>
                </a:solidFill>
                <a:hlinkClick r:id="rId5"/>
              </a:rPr>
              <a:t>kcueva@mililanitown.org</a:t>
            </a:r>
            <a:endParaRPr lang="en-US" dirty="0" smtClean="0">
              <a:solidFill>
                <a:schemeClr val="bg1"/>
              </a:solidFill>
            </a:endParaRPr>
          </a:p>
          <a:p>
            <a:endParaRPr lang="en-US" dirty="0">
              <a:solidFill>
                <a:schemeClr val="bg1"/>
              </a:solidFill>
            </a:endParaRPr>
          </a:p>
          <a:p>
            <a:r>
              <a:rPr lang="en-US" dirty="0" smtClean="0">
                <a:solidFill>
                  <a:schemeClr val="bg1"/>
                </a:solidFill>
              </a:rPr>
              <a:t>Katherine is responsible for all questions and concerns regarding MTA Covenants and Design.</a:t>
            </a: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211988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 Waterslide at Rec 1</a:t>
            </a:r>
            <a:endParaRPr lang="en-US" dirty="0">
              <a:solidFill>
                <a:schemeClr val="bg1"/>
              </a:solidFill>
            </a:endParaRPr>
          </a:p>
        </p:txBody>
      </p:sp>
      <p:pic>
        <p:nvPicPr>
          <p:cNvPr id="5122" name="Picture 2" descr="C:\Users\jperreira\Desktop\IMG_32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55" y="1542021"/>
            <a:ext cx="7746145" cy="485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2934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4448796" cy="455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29200" y="1357065"/>
            <a:ext cx="3810000" cy="3724096"/>
          </a:xfrm>
          <a:prstGeom prst="rect">
            <a:avLst/>
          </a:prstGeom>
          <a:noFill/>
        </p:spPr>
        <p:txBody>
          <a:bodyPr wrap="square" rtlCol="0">
            <a:spAutoFit/>
          </a:bodyPr>
          <a:lstStyle/>
          <a:p>
            <a:r>
              <a:rPr lang="en-US" sz="2800" b="1" dirty="0" smtClean="0">
                <a:solidFill>
                  <a:schemeClr val="bg1">
                    <a:lumMod val="95000"/>
                    <a:lumOff val="5000"/>
                  </a:schemeClr>
                </a:solidFill>
              </a:rPr>
              <a:t>SPLASH PARK </a:t>
            </a:r>
          </a:p>
          <a:p>
            <a:r>
              <a:rPr lang="en-US" sz="2800" b="1" dirty="0" smtClean="0">
                <a:solidFill>
                  <a:schemeClr val="bg1">
                    <a:lumMod val="95000"/>
                    <a:lumOff val="5000"/>
                  </a:schemeClr>
                </a:solidFill>
              </a:rPr>
              <a:t>   NOW OPEN</a:t>
            </a:r>
          </a:p>
          <a:p>
            <a:endParaRPr lang="en-US" dirty="0">
              <a:solidFill>
                <a:schemeClr val="bg1">
                  <a:lumMod val="95000"/>
                  <a:lumOff val="5000"/>
                </a:schemeClr>
              </a:solidFill>
            </a:endParaRPr>
          </a:p>
          <a:p>
            <a:r>
              <a:rPr lang="en-US" dirty="0" smtClean="0">
                <a:solidFill>
                  <a:schemeClr val="bg1">
                    <a:lumMod val="95000"/>
                    <a:lumOff val="5000"/>
                  </a:schemeClr>
                </a:solidFill>
              </a:rPr>
              <a:t>HOURS OF OPERATION:</a:t>
            </a:r>
          </a:p>
          <a:p>
            <a:r>
              <a:rPr lang="en-US" dirty="0" smtClean="0">
                <a:solidFill>
                  <a:schemeClr val="bg1">
                    <a:lumMod val="95000"/>
                    <a:lumOff val="5000"/>
                  </a:schemeClr>
                </a:solidFill>
              </a:rPr>
              <a:t>Daily: 7:00am – 7:00pm***</a:t>
            </a:r>
          </a:p>
          <a:p>
            <a:r>
              <a:rPr lang="en-US" dirty="0" smtClean="0">
                <a:solidFill>
                  <a:schemeClr val="bg1">
                    <a:lumMod val="95000"/>
                    <a:lumOff val="5000"/>
                  </a:schemeClr>
                </a:solidFill>
              </a:rPr>
              <a:t>*** Wednesday: 12noon – 7:00pm</a:t>
            </a:r>
          </a:p>
          <a:p>
            <a:endParaRPr lang="en-US" dirty="0">
              <a:solidFill>
                <a:schemeClr val="bg1">
                  <a:lumMod val="95000"/>
                  <a:lumOff val="5000"/>
                </a:schemeClr>
              </a:solidFill>
            </a:endParaRPr>
          </a:p>
          <a:p>
            <a:r>
              <a:rPr lang="en-US" dirty="0" smtClean="0">
                <a:solidFill>
                  <a:schemeClr val="bg1">
                    <a:lumMod val="95000"/>
                    <a:lumOff val="5000"/>
                  </a:schemeClr>
                </a:solidFill>
              </a:rPr>
              <a:t>Don’t forget to check in and get your wristband!</a:t>
            </a:r>
          </a:p>
          <a:p>
            <a:endParaRPr lang="en-US" dirty="0">
              <a:solidFill>
                <a:schemeClr val="bg1">
                  <a:lumMod val="95000"/>
                  <a:lumOff val="5000"/>
                </a:schemeClr>
              </a:solidFill>
            </a:endParaRPr>
          </a:p>
          <a:p>
            <a:r>
              <a:rPr lang="en-US" b="1" dirty="0" smtClean="0">
                <a:solidFill>
                  <a:srgbClr val="FF0000"/>
                </a:solidFill>
              </a:rPr>
              <a:t>** check the website for updated facility schedule.</a:t>
            </a:r>
            <a:endParaRPr lang="en-US" b="1" dirty="0">
              <a:solidFill>
                <a:srgbClr val="FF0000"/>
              </a:solidFill>
            </a:endParaRPr>
          </a:p>
        </p:txBody>
      </p:sp>
    </p:spTree>
    <p:extLst>
      <p:ext uri="{BB962C8B-B14F-4D97-AF65-F5344CB8AC3E}">
        <p14:creationId xmlns:p14="http://schemas.microsoft.com/office/powerpoint/2010/main" val="29494346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143000"/>
          </a:xfrm>
        </p:spPr>
        <p:txBody>
          <a:bodyPr/>
          <a:lstStyle/>
          <a:p>
            <a:pPr eaLnBrk="1" fontAlgn="auto" hangingPunct="1">
              <a:spcAft>
                <a:spcPts val="0"/>
              </a:spcAft>
              <a:defRPr/>
            </a:pPr>
            <a:r>
              <a:rPr lang="en-US" altLang="en-US" dirty="0">
                <a:solidFill>
                  <a:schemeClr val="bg1"/>
                </a:solidFill>
                <a:latin typeface="Script MT Bold" pitchFamily="66" charset="0"/>
              </a:rPr>
              <a:t>7 Recreation Centers</a:t>
            </a:r>
          </a:p>
        </p:txBody>
      </p:sp>
      <p:sp>
        <p:nvSpPr>
          <p:cNvPr id="33795" name="Text Box 10"/>
          <p:cNvSpPr txBox="1">
            <a:spLocks noChangeArrowheads="1"/>
          </p:cNvSpPr>
          <p:nvPr/>
        </p:nvSpPr>
        <p:spPr bwMode="auto">
          <a:xfrm>
            <a:off x="990600" y="6019800"/>
            <a:ext cx="723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50000"/>
              </a:spcBef>
              <a:buClrTx/>
              <a:buSzTx/>
              <a:buFontTx/>
              <a:buNone/>
            </a:pPr>
            <a:endParaRPr lang="en-US" altLang="en-US" sz="1800" dirty="0">
              <a:latin typeface="Arial" charset="0"/>
            </a:endParaRPr>
          </a:p>
        </p:txBody>
      </p:sp>
      <p:pic>
        <p:nvPicPr>
          <p:cNvPr id="21517" name="Picture 13" descr="Q:\MTA Photos\MTA Facilities\rec1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104900"/>
            <a:ext cx="1981200" cy="14859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518" name="Picture 14" descr="Q:\MTA Photos\13\Rec 2 Soft Opening- Eli's Pics\IMG_02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240245"/>
            <a:ext cx="2286000" cy="126142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519" name="Picture 15" descr="Q:\MTA Photos\MTA Facilities\rec3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6244" y="1120191"/>
            <a:ext cx="2125172" cy="141678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520" name="Picture 16" descr="Q:\MTA Photos\MTA Facilities\rec4 poo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651" y="3319501"/>
            <a:ext cx="2107349" cy="14048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521" name="Picture 17" descr="Q:\MTA Photos\MTA Facilities\rec5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3138" y="3124200"/>
            <a:ext cx="2117725" cy="141181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522" name="Picture 18" descr="Q:\MTA Photos\MTA Facilities\rec6 poo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4038" y="3259379"/>
            <a:ext cx="2156562" cy="161742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523" name="Picture 19" descr="Q:\MTA Photos\MTA Facilities\rec7 pool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9630" y="5103739"/>
            <a:ext cx="2064740" cy="15485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5294" y="2686565"/>
            <a:ext cx="3066609" cy="400110"/>
          </a:xfrm>
          <a:prstGeom prst="rect">
            <a:avLst/>
          </a:prstGeom>
          <a:noFill/>
        </p:spPr>
        <p:txBody>
          <a:bodyPr>
            <a:spAutoFit/>
          </a:bodyPr>
          <a:lstStyle/>
          <a:p>
            <a:pPr>
              <a:defRPr/>
            </a:pPr>
            <a:r>
              <a:rPr lang="en-US" sz="2000" dirty="0">
                <a:ln w="10160">
                  <a:solidFill>
                    <a:schemeClr val="accent1"/>
                  </a:solidFill>
                  <a:prstDash val="solid"/>
                </a:ln>
                <a:solidFill>
                  <a:srgbClr val="FFFFFF"/>
                </a:solidFill>
                <a:effectLst>
                  <a:outerShdw blurRad="38100" dist="32000" dir="5400000" algn="tl">
                    <a:srgbClr val="000000">
                      <a:alpha val="30000"/>
                    </a:srgbClr>
                  </a:outerShdw>
                </a:effectLst>
                <a:latin typeface="Script MT Bold" panose="03040602040607080904" pitchFamily="66" charset="0"/>
              </a:rPr>
              <a:t>Rec 1- Pool and Facility</a:t>
            </a:r>
          </a:p>
        </p:txBody>
      </p:sp>
      <p:sp>
        <p:nvSpPr>
          <p:cNvPr id="22" name="TextBox 21"/>
          <p:cNvSpPr txBox="1"/>
          <p:nvPr/>
        </p:nvSpPr>
        <p:spPr>
          <a:xfrm>
            <a:off x="3456537" y="2590800"/>
            <a:ext cx="2143215" cy="400110"/>
          </a:xfrm>
          <a:prstGeom prst="rect">
            <a:avLst/>
          </a:prstGeom>
          <a:noFill/>
        </p:spPr>
        <p:txBody>
          <a:bodyPr wrap="none">
            <a:spAutoFit/>
          </a:bodyPr>
          <a:lstStyle/>
          <a:p>
            <a:pPr>
              <a:defRPr/>
            </a:pPr>
            <a:r>
              <a:rPr lang="en-US" sz="2000" dirty="0">
                <a:ln w="10160">
                  <a:solidFill>
                    <a:schemeClr val="accent1"/>
                  </a:solidFill>
                  <a:prstDash val="solid"/>
                </a:ln>
                <a:solidFill>
                  <a:srgbClr val="FFFFFF"/>
                </a:solidFill>
                <a:effectLst>
                  <a:outerShdw blurRad="38100" dist="32000" dir="5400000" algn="tl">
                    <a:srgbClr val="000000">
                      <a:alpha val="30000"/>
                    </a:srgbClr>
                  </a:outerShdw>
                </a:effectLst>
                <a:latin typeface="Script MT Bold" panose="03040602040607080904" pitchFamily="66" charset="0"/>
              </a:rPr>
              <a:t>Rec 2 – Pool Party</a:t>
            </a:r>
          </a:p>
        </p:txBody>
      </p:sp>
      <p:sp>
        <p:nvSpPr>
          <p:cNvPr id="23" name="TextBox 22"/>
          <p:cNvSpPr txBox="1"/>
          <p:nvPr/>
        </p:nvSpPr>
        <p:spPr>
          <a:xfrm>
            <a:off x="6324601" y="2570655"/>
            <a:ext cx="2819399" cy="400110"/>
          </a:xfrm>
          <a:prstGeom prst="rect">
            <a:avLst/>
          </a:prstGeom>
          <a:noFill/>
        </p:spPr>
        <p:txBody>
          <a:bodyPr>
            <a:spAutoFit/>
          </a:bodyPr>
          <a:lstStyle/>
          <a:p>
            <a:pPr>
              <a:defRPr/>
            </a:pPr>
            <a:r>
              <a:rPr lang="en-US" sz="2000" dirty="0">
                <a:ln w="10160">
                  <a:solidFill>
                    <a:schemeClr val="accent1"/>
                  </a:solidFill>
                  <a:prstDash val="solid"/>
                </a:ln>
                <a:solidFill>
                  <a:srgbClr val="FFFFFF"/>
                </a:solidFill>
                <a:effectLst>
                  <a:outerShdw blurRad="38100" dist="32000" dir="5400000" algn="tl">
                    <a:srgbClr val="000000">
                      <a:alpha val="30000"/>
                    </a:srgbClr>
                  </a:outerShdw>
                </a:effectLst>
                <a:latin typeface="Script MT Bold" panose="03040602040607080904" pitchFamily="66" charset="0"/>
              </a:rPr>
              <a:t>Rec 3 – Pool and Facility </a:t>
            </a:r>
          </a:p>
        </p:txBody>
      </p:sp>
      <p:sp>
        <p:nvSpPr>
          <p:cNvPr id="24" name="TextBox 23"/>
          <p:cNvSpPr txBox="1"/>
          <p:nvPr/>
        </p:nvSpPr>
        <p:spPr>
          <a:xfrm>
            <a:off x="558192" y="4876800"/>
            <a:ext cx="2032608" cy="400110"/>
          </a:xfrm>
          <a:prstGeom prst="rect">
            <a:avLst/>
          </a:prstGeom>
          <a:noFill/>
        </p:spPr>
        <p:txBody>
          <a:bodyPr wrap="none">
            <a:spAutoFit/>
          </a:bodyPr>
          <a:lstStyle/>
          <a:p>
            <a:pPr>
              <a:defRPr/>
            </a:pPr>
            <a:r>
              <a:rPr lang="en-US" sz="2000" dirty="0">
                <a:ln w="10160">
                  <a:solidFill>
                    <a:schemeClr val="accent1"/>
                  </a:solidFill>
                  <a:prstDash val="solid"/>
                </a:ln>
                <a:solidFill>
                  <a:srgbClr val="FFFFFF"/>
                </a:solidFill>
                <a:effectLst>
                  <a:outerShdw blurRad="38100" dist="32000" dir="5400000" algn="tl">
                    <a:srgbClr val="000000">
                      <a:alpha val="30000"/>
                    </a:srgbClr>
                  </a:outerShdw>
                </a:effectLst>
                <a:latin typeface="Script MT Bold" panose="03040602040607080904" pitchFamily="66" charset="0"/>
              </a:rPr>
              <a:t>Rec 4- Pool Party</a:t>
            </a:r>
          </a:p>
        </p:txBody>
      </p:sp>
      <p:sp>
        <p:nvSpPr>
          <p:cNvPr id="25" name="TextBox 24"/>
          <p:cNvSpPr txBox="1"/>
          <p:nvPr/>
        </p:nvSpPr>
        <p:spPr>
          <a:xfrm>
            <a:off x="3882610" y="4573087"/>
            <a:ext cx="1703287" cy="400110"/>
          </a:xfrm>
          <a:prstGeom prst="rect">
            <a:avLst/>
          </a:prstGeom>
          <a:noFill/>
        </p:spPr>
        <p:txBody>
          <a:bodyPr wrap="none">
            <a:spAutoFit/>
          </a:bodyPr>
          <a:lstStyle/>
          <a:p>
            <a:pPr>
              <a:defRPr/>
            </a:pPr>
            <a:r>
              <a:rPr lang="en-US" sz="2000" dirty="0">
                <a:ln w="10160">
                  <a:solidFill>
                    <a:schemeClr val="accent1"/>
                  </a:solidFill>
                  <a:prstDash val="solid"/>
                </a:ln>
                <a:solidFill>
                  <a:srgbClr val="FFFFFF"/>
                </a:solidFill>
                <a:effectLst>
                  <a:outerShdw blurRad="38100" dist="32000" dir="5400000" algn="tl">
                    <a:srgbClr val="000000">
                      <a:alpha val="30000"/>
                    </a:srgbClr>
                  </a:outerShdw>
                </a:effectLst>
                <a:latin typeface="Script MT Bold" panose="03040602040607080904" pitchFamily="66" charset="0"/>
              </a:rPr>
              <a:t>Rec 5- Facility</a:t>
            </a:r>
          </a:p>
        </p:txBody>
      </p:sp>
      <p:sp>
        <p:nvSpPr>
          <p:cNvPr id="26" name="TextBox 25"/>
          <p:cNvSpPr txBox="1"/>
          <p:nvPr/>
        </p:nvSpPr>
        <p:spPr>
          <a:xfrm>
            <a:off x="6229277" y="4922892"/>
            <a:ext cx="2743200" cy="400110"/>
          </a:xfrm>
          <a:prstGeom prst="rect">
            <a:avLst/>
          </a:prstGeom>
          <a:noFill/>
        </p:spPr>
        <p:txBody>
          <a:bodyPr>
            <a:spAutoFit/>
          </a:bodyPr>
          <a:lstStyle/>
          <a:p>
            <a:pPr>
              <a:defRPr/>
            </a:pPr>
            <a:r>
              <a:rPr lang="en-US" sz="2000" dirty="0">
                <a:ln w="10160">
                  <a:solidFill>
                    <a:schemeClr val="accent1"/>
                  </a:solidFill>
                  <a:prstDash val="solid"/>
                </a:ln>
                <a:solidFill>
                  <a:srgbClr val="FFFFFF"/>
                </a:solidFill>
                <a:effectLst>
                  <a:outerShdw blurRad="38100" dist="32000" dir="5400000" algn="tl">
                    <a:srgbClr val="000000">
                      <a:alpha val="30000"/>
                    </a:srgbClr>
                  </a:outerShdw>
                </a:effectLst>
                <a:latin typeface="Script MT Bold" panose="03040602040607080904" pitchFamily="66" charset="0"/>
              </a:rPr>
              <a:t>Rec 6- Pool and Facility</a:t>
            </a:r>
          </a:p>
        </p:txBody>
      </p:sp>
      <p:sp>
        <p:nvSpPr>
          <p:cNvPr id="27" name="TextBox 26"/>
          <p:cNvSpPr txBox="1"/>
          <p:nvPr/>
        </p:nvSpPr>
        <p:spPr>
          <a:xfrm>
            <a:off x="5828245" y="5677961"/>
            <a:ext cx="774571" cy="400110"/>
          </a:xfrm>
          <a:prstGeom prst="rect">
            <a:avLst/>
          </a:prstGeom>
          <a:noFill/>
        </p:spPr>
        <p:txBody>
          <a:bodyPr wrap="none">
            <a:spAutoFit/>
          </a:bodyPr>
          <a:lstStyle/>
          <a:p>
            <a:pPr>
              <a:defRPr/>
            </a:pPr>
            <a:r>
              <a:rPr lang="en-US" sz="2000" dirty="0">
                <a:ln w="10160">
                  <a:solidFill>
                    <a:schemeClr val="accent1"/>
                  </a:solidFill>
                  <a:prstDash val="solid"/>
                </a:ln>
                <a:solidFill>
                  <a:srgbClr val="FFFFFF"/>
                </a:solidFill>
                <a:effectLst>
                  <a:outerShdw blurRad="38100" dist="32000" dir="5400000" algn="tl">
                    <a:srgbClr val="000000">
                      <a:alpha val="30000"/>
                    </a:srgbClr>
                  </a:outerShdw>
                </a:effectLst>
                <a:latin typeface="Script MT Bold" panose="03040602040607080904" pitchFamily="66" charset="0"/>
              </a:rPr>
              <a:t>Rec 7</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8077200" cy="914400"/>
          </a:xfrm>
        </p:spPr>
        <p:txBody>
          <a:bodyPr/>
          <a:lstStyle/>
          <a:p>
            <a:pPr>
              <a:defRPr/>
            </a:pPr>
            <a:r>
              <a:rPr lang="en-US" dirty="0" smtClean="0">
                <a:solidFill>
                  <a:schemeClr val="bg1"/>
                </a:solidFill>
                <a:effectLst/>
                <a:latin typeface="+mn-lt"/>
              </a:rPr>
              <a:t>aMENITIES</a:t>
            </a:r>
            <a:endParaRPr lang="en-US" dirty="0">
              <a:solidFill>
                <a:schemeClr val="bg1"/>
              </a:solidFill>
              <a:effectLst/>
              <a:latin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671609" cy="2539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fontAlgn="auto" hangingPunct="1">
              <a:spcAft>
                <a:spcPts val="0"/>
              </a:spcAft>
              <a:defRPr/>
            </a:pPr>
            <a:r>
              <a:rPr lang="en-US" altLang="en-US" dirty="0" smtClean="0">
                <a:solidFill>
                  <a:schemeClr val="bg1"/>
                </a:solidFill>
                <a:latin typeface="Script MT Bold" pitchFamily="66" charset="0"/>
              </a:rPr>
              <a:t>MTA Business Offices</a:t>
            </a:r>
            <a:endParaRPr lang="en-US" altLang="en-US" dirty="0">
              <a:solidFill>
                <a:schemeClr val="bg1"/>
              </a:solidFill>
              <a:latin typeface="Script MT Bold" pitchFamily="66" charset="0"/>
            </a:endParaRPr>
          </a:p>
        </p:txBody>
      </p:sp>
      <p:sp>
        <p:nvSpPr>
          <p:cNvPr id="36867" name="Rectangle 3"/>
          <p:cNvSpPr>
            <a:spLocks noGrp="1" noChangeArrowheads="1"/>
          </p:cNvSpPr>
          <p:nvPr>
            <p:ph idx="1"/>
          </p:nvPr>
        </p:nvSpPr>
        <p:spPr>
          <a:xfrm>
            <a:off x="533400" y="1447800"/>
            <a:ext cx="8229600" cy="5181600"/>
          </a:xfrm>
        </p:spPr>
        <p:txBody>
          <a:bodyPr/>
          <a:lstStyle/>
          <a:p>
            <a:pPr eaLnBrk="1" hangingPunct="1">
              <a:buFont typeface="Wingdings" pitchFamily="2" charset="2"/>
              <a:buChar char="Ë"/>
            </a:pPr>
            <a:endParaRPr lang="en-US" altLang="en-US" dirty="0" smtClean="0">
              <a:solidFill>
                <a:schemeClr val="bg1"/>
              </a:solidFill>
            </a:endParaRPr>
          </a:p>
          <a:p>
            <a:pPr eaLnBrk="1" hangingPunct="1">
              <a:buFont typeface="Wingdings" pitchFamily="2" charset="2"/>
              <a:buChar char="Ë"/>
            </a:pPr>
            <a:endParaRPr lang="en-US" altLang="en-US" dirty="0" smtClean="0">
              <a:solidFill>
                <a:schemeClr val="bg1"/>
              </a:solidFill>
            </a:endParaRPr>
          </a:p>
          <a:p>
            <a:pPr eaLnBrk="1" hangingPunct="1">
              <a:buFont typeface="Wingdings" pitchFamily="2" charset="2"/>
              <a:buChar char="Ë"/>
            </a:pPr>
            <a:endParaRPr lang="en-US" altLang="en-US" dirty="0" smtClean="0">
              <a:solidFill>
                <a:schemeClr val="bg1"/>
              </a:solidFill>
            </a:endParaRPr>
          </a:p>
          <a:p>
            <a:pPr eaLnBrk="1" hangingPunct="1">
              <a:buFont typeface="Wingdings" pitchFamily="2" charset="2"/>
              <a:buChar char="Ë"/>
            </a:pPr>
            <a:endParaRPr lang="en-US" altLang="en-US" dirty="0" smtClean="0">
              <a:solidFill>
                <a:schemeClr val="bg1"/>
              </a:solidFill>
            </a:endParaRPr>
          </a:p>
          <a:p>
            <a:pPr eaLnBrk="1" hangingPunct="1">
              <a:buFont typeface="Wingdings" pitchFamily="2" charset="2"/>
              <a:buChar char="Ë"/>
            </a:pPr>
            <a:endParaRPr lang="en-US" altLang="en-US" dirty="0" smtClean="0">
              <a:solidFill>
                <a:schemeClr val="bg1"/>
              </a:solidFill>
            </a:endParaRPr>
          </a:p>
          <a:p>
            <a:pPr eaLnBrk="1" hangingPunct="1">
              <a:buFont typeface="Wingdings" pitchFamily="2" charset="2"/>
              <a:buChar char="Ë"/>
            </a:pPr>
            <a:endParaRPr lang="en-US" altLang="en-US" dirty="0" smtClean="0">
              <a:solidFill>
                <a:schemeClr val="bg1"/>
              </a:solidFill>
            </a:endParaRPr>
          </a:p>
          <a:p>
            <a:pPr eaLnBrk="1" hangingPunct="1">
              <a:buFont typeface="Wingdings" pitchFamily="2" charset="2"/>
              <a:buChar char="Ë"/>
            </a:pPr>
            <a:endParaRPr lang="en-US" altLang="en-US" dirty="0" smtClean="0">
              <a:solidFill>
                <a:schemeClr val="bg1"/>
              </a:solidFill>
            </a:endParaRPr>
          </a:p>
          <a:p>
            <a:pPr marL="904875" lvl="2" indent="0" eaLnBrk="1" hangingPunct="1">
              <a:buFont typeface="Wingdings" pitchFamily="2" charset="2"/>
              <a:buNone/>
            </a:pPr>
            <a:endParaRPr lang="en-US" altLang="en-US" dirty="0" smtClean="0">
              <a:solidFill>
                <a:schemeClr val="bg1"/>
              </a:solidFill>
            </a:endParaRPr>
          </a:p>
          <a:p>
            <a:pPr eaLnBrk="1" hangingPunct="1">
              <a:buFont typeface="Wingdings" pitchFamily="2" charset="2"/>
              <a:buNone/>
            </a:pPr>
            <a:endParaRPr lang="en-US" altLang="en-US" dirty="0" smtClean="0">
              <a:solidFill>
                <a:schemeClr val="bg1"/>
              </a:solidFill>
            </a:endParaRPr>
          </a:p>
        </p:txBody>
      </p:sp>
      <p:sp>
        <p:nvSpPr>
          <p:cNvPr id="3" name="TextBox 2"/>
          <p:cNvSpPr txBox="1"/>
          <p:nvPr/>
        </p:nvSpPr>
        <p:spPr>
          <a:xfrm>
            <a:off x="228600" y="1524000"/>
            <a:ext cx="4724400" cy="4524315"/>
          </a:xfrm>
          <a:prstGeom prst="rect">
            <a:avLst/>
          </a:prstGeom>
          <a:noFill/>
        </p:spPr>
        <p:txBody>
          <a:bodyPr wrap="square" rtlCol="0">
            <a:spAutoFit/>
          </a:bodyPr>
          <a:lstStyle/>
          <a:p>
            <a:pPr algn="ctr"/>
            <a:r>
              <a:rPr lang="en-US" sz="1600" b="1" dirty="0" smtClean="0">
                <a:solidFill>
                  <a:schemeClr val="bg1"/>
                </a:solidFill>
              </a:rPr>
              <a:t>ADMINISTRATIVE OFFICE</a:t>
            </a:r>
          </a:p>
          <a:p>
            <a:pPr algn="ctr"/>
            <a:r>
              <a:rPr lang="en-US" sz="1600" dirty="0" smtClean="0">
                <a:solidFill>
                  <a:schemeClr val="bg1"/>
                </a:solidFill>
              </a:rPr>
              <a:t>95-303 Kaloapau Street, Mililani, HI  96789</a:t>
            </a:r>
          </a:p>
          <a:p>
            <a:pPr algn="ctr"/>
            <a:r>
              <a:rPr lang="en-US" sz="1600" dirty="0" smtClean="0">
                <a:solidFill>
                  <a:schemeClr val="bg1"/>
                </a:solidFill>
              </a:rPr>
              <a:t>Tel: 808-623-7300  /  Fax: 808-623-3474</a:t>
            </a:r>
          </a:p>
          <a:p>
            <a:pPr algn="ctr"/>
            <a:r>
              <a:rPr lang="en-US" sz="1600" dirty="0" smtClean="0">
                <a:solidFill>
                  <a:schemeClr val="bg1"/>
                </a:solidFill>
              </a:rPr>
              <a:t>8:00am to 4:30pm</a:t>
            </a:r>
          </a:p>
          <a:p>
            <a:pPr algn="ctr"/>
            <a:r>
              <a:rPr lang="en-US" sz="1600" dirty="0" smtClean="0">
                <a:solidFill>
                  <a:schemeClr val="bg1"/>
                </a:solidFill>
              </a:rPr>
              <a:t>Closed Weekends and Holidays</a:t>
            </a:r>
          </a:p>
          <a:p>
            <a:pPr algn="ctr"/>
            <a:r>
              <a:rPr lang="en-US" sz="1600" b="1" dirty="0" smtClean="0">
                <a:solidFill>
                  <a:srgbClr val="FF0000"/>
                </a:solidFill>
              </a:rPr>
              <a:t>No Walk Ins / Phone Calls and Emails Only</a:t>
            </a:r>
          </a:p>
          <a:p>
            <a:pPr algn="ctr"/>
            <a:endParaRPr lang="en-US" sz="1600" b="1" dirty="0">
              <a:solidFill>
                <a:srgbClr val="FF0000"/>
              </a:solidFill>
            </a:endParaRPr>
          </a:p>
          <a:p>
            <a:pPr algn="ctr"/>
            <a:r>
              <a:rPr lang="en-US" sz="1600" b="1" dirty="0" smtClean="0">
                <a:solidFill>
                  <a:schemeClr val="bg1"/>
                </a:solidFill>
              </a:rPr>
              <a:t>REC CENTER 3 BUSINESS OFFICE</a:t>
            </a:r>
          </a:p>
          <a:p>
            <a:pPr algn="ctr"/>
            <a:r>
              <a:rPr lang="en-US" sz="1600" dirty="0" smtClean="0">
                <a:solidFill>
                  <a:schemeClr val="bg1"/>
                </a:solidFill>
              </a:rPr>
              <a:t>95-281 Kaloapau Street, Mililani, HI  96789</a:t>
            </a:r>
          </a:p>
          <a:p>
            <a:pPr algn="ctr"/>
            <a:r>
              <a:rPr lang="en-US" sz="1600" dirty="0" smtClean="0">
                <a:solidFill>
                  <a:schemeClr val="bg1"/>
                </a:solidFill>
              </a:rPr>
              <a:t>Tel: 808-440-2603</a:t>
            </a:r>
          </a:p>
          <a:p>
            <a:pPr algn="ctr"/>
            <a:r>
              <a:rPr lang="en-US" sz="1600" dirty="0" smtClean="0">
                <a:solidFill>
                  <a:schemeClr val="bg1"/>
                </a:solidFill>
              </a:rPr>
              <a:t>Daily 7:00am – 7:00pm</a:t>
            </a:r>
          </a:p>
          <a:p>
            <a:pPr algn="ctr"/>
            <a:r>
              <a:rPr lang="en-US" sz="1600" dirty="0" smtClean="0">
                <a:solidFill>
                  <a:schemeClr val="bg1"/>
                </a:solidFill>
              </a:rPr>
              <a:t>NO Cash Transactions</a:t>
            </a:r>
          </a:p>
          <a:p>
            <a:pPr algn="ctr"/>
            <a:endParaRPr lang="en-US" sz="1600" b="1" dirty="0">
              <a:solidFill>
                <a:srgbClr val="FF0000"/>
              </a:solidFill>
            </a:endParaRPr>
          </a:p>
          <a:p>
            <a:pPr algn="ctr"/>
            <a:r>
              <a:rPr lang="en-US" sz="1600" b="1" dirty="0" smtClean="0">
                <a:solidFill>
                  <a:schemeClr val="bg1"/>
                </a:solidFill>
              </a:rPr>
              <a:t>REC CENTER 7 BUSINESS OFFICE</a:t>
            </a:r>
          </a:p>
          <a:p>
            <a:pPr algn="ctr"/>
            <a:r>
              <a:rPr lang="en-US" sz="1600" dirty="0" smtClean="0">
                <a:solidFill>
                  <a:schemeClr val="bg1"/>
                </a:solidFill>
              </a:rPr>
              <a:t>95-1333 Lehiwa Drive, Mililani Mauka, HI  96879</a:t>
            </a:r>
          </a:p>
          <a:p>
            <a:pPr algn="ctr"/>
            <a:r>
              <a:rPr lang="en-US" sz="1600" dirty="0" smtClean="0">
                <a:solidFill>
                  <a:schemeClr val="bg1"/>
                </a:solidFill>
              </a:rPr>
              <a:t>Tel: 808-440-2608</a:t>
            </a:r>
          </a:p>
          <a:p>
            <a:pPr algn="ctr"/>
            <a:r>
              <a:rPr lang="en-US" sz="1600" dirty="0" smtClean="0">
                <a:solidFill>
                  <a:schemeClr val="bg1"/>
                </a:solidFill>
              </a:rPr>
              <a:t>Daily 7:00am – 7:00pm</a:t>
            </a:r>
          </a:p>
          <a:p>
            <a:pPr algn="ctr"/>
            <a:r>
              <a:rPr lang="en-US" sz="1600" dirty="0" smtClean="0">
                <a:solidFill>
                  <a:schemeClr val="bg1"/>
                </a:solidFill>
              </a:rPr>
              <a:t>NO Cash Transactions</a:t>
            </a:r>
            <a:endParaRPr lang="en-US" sz="1600" dirty="0">
              <a:solidFill>
                <a:schemeClr val="bg1"/>
              </a:solidFill>
            </a:endParaRPr>
          </a:p>
        </p:txBody>
      </p:sp>
      <p:sp>
        <p:nvSpPr>
          <p:cNvPr id="2" name="TextBox 1"/>
          <p:cNvSpPr txBox="1"/>
          <p:nvPr/>
        </p:nvSpPr>
        <p:spPr>
          <a:xfrm>
            <a:off x="5257800" y="2227364"/>
            <a:ext cx="3676006" cy="1846659"/>
          </a:xfrm>
          <a:prstGeom prst="rect">
            <a:avLst/>
          </a:prstGeom>
          <a:noFill/>
        </p:spPr>
        <p:txBody>
          <a:bodyPr wrap="none" rtlCol="0">
            <a:spAutoFit/>
          </a:bodyPr>
          <a:lstStyle/>
          <a:p>
            <a:pPr marL="285750" indent="-285750">
              <a:buFont typeface="Arial" charset="0"/>
              <a:buChar char="•"/>
            </a:pPr>
            <a:r>
              <a:rPr lang="en-US" sz="2400" dirty="0" smtClean="0">
                <a:solidFill>
                  <a:schemeClr val="bg1"/>
                </a:solidFill>
              </a:rPr>
              <a:t>Submit applications</a:t>
            </a:r>
          </a:p>
          <a:p>
            <a:pPr marL="285750" indent="-285750">
              <a:buFont typeface="Arial" charset="0"/>
              <a:buChar char="•"/>
            </a:pPr>
            <a:r>
              <a:rPr lang="en-US" sz="2400" dirty="0" smtClean="0">
                <a:solidFill>
                  <a:schemeClr val="bg1"/>
                </a:solidFill>
              </a:rPr>
              <a:t>Submit forms</a:t>
            </a:r>
          </a:p>
          <a:p>
            <a:pPr marL="285750" indent="-285750">
              <a:buFont typeface="Arial" charset="0"/>
              <a:buChar char="•"/>
            </a:pPr>
            <a:r>
              <a:rPr lang="en-US" sz="2400" dirty="0" smtClean="0">
                <a:solidFill>
                  <a:schemeClr val="bg1"/>
                </a:solidFill>
              </a:rPr>
              <a:t>Purchase consolidated </a:t>
            </a:r>
          </a:p>
          <a:p>
            <a:r>
              <a:rPr lang="en-US" sz="2400" dirty="0" smtClean="0">
                <a:solidFill>
                  <a:schemeClr val="bg1"/>
                </a:solidFill>
              </a:rPr>
              <a:t>     $8.50 Movie Tickets</a:t>
            </a:r>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027113"/>
            <a:ext cx="238125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33800" y="1057275"/>
            <a:ext cx="5221288" cy="2841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TextBox 2"/>
          <p:cNvSpPr txBox="1">
            <a:spLocks noChangeArrowheads="1"/>
          </p:cNvSpPr>
          <p:nvPr/>
        </p:nvSpPr>
        <p:spPr bwMode="auto">
          <a:xfrm>
            <a:off x="609600" y="3810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r>
              <a:rPr lang="en-US" altLang="en-US" sz="3600" dirty="0">
                <a:solidFill>
                  <a:schemeClr val="bg1"/>
                </a:solidFill>
                <a:latin typeface="Arial" charset="0"/>
              </a:rPr>
              <a:t>Recreation Center 7 BBQ Pavilions</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0"/>
            <a:ext cx="8382000" cy="211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2971800"/>
            <a:ext cx="3124200" cy="830997"/>
          </a:xfrm>
          <a:prstGeom prst="rect">
            <a:avLst/>
          </a:prstGeom>
          <a:noFill/>
        </p:spPr>
        <p:txBody>
          <a:bodyPr wrap="square" rtlCol="0">
            <a:spAutoFit/>
          </a:bodyPr>
          <a:lstStyle/>
          <a:p>
            <a:r>
              <a:rPr lang="en-US" sz="1200" dirty="0" smtClean="0">
                <a:solidFill>
                  <a:schemeClr val="bg1"/>
                </a:solidFill>
              </a:rPr>
              <a:t>RENTAL FEE:  	$50/pavilion</a:t>
            </a:r>
          </a:p>
          <a:p>
            <a:r>
              <a:rPr lang="en-US" sz="1200" dirty="0" smtClean="0">
                <a:solidFill>
                  <a:schemeClr val="bg1"/>
                </a:solidFill>
              </a:rPr>
              <a:t>MAXIMUM CAPACITY: 	12 people</a:t>
            </a:r>
          </a:p>
          <a:p>
            <a:r>
              <a:rPr lang="en-US" sz="1200" dirty="0" smtClean="0">
                <a:solidFill>
                  <a:schemeClr val="bg1"/>
                </a:solidFill>
              </a:rPr>
              <a:t>TIMES:		10am – 2pm</a:t>
            </a:r>
          </a:p>
          <a:p>
            <a:r>
              <a:rPr lang="en-US" sz="1200" dirty="0">
                <a:solidFill>
                  <a:schemeClr val="bg1"/>
                </a:solidFill>
              </a:rPr>
              <a:t>	</a:t>
            </a:r>
            <a:r>
              <a:rPr lang="en-US" sz="1200" dirty="0" smtClean="0">
                <a:solidFill>
                  <a:schemeClr val="bg1"/>
                </a:solidFill>
              </a:rPr>
              <a:t>	4pm – 8pm</a:t>
            </a:r>
            <a:endParaRPr lang="en-US" sz="1200" dirty="0">
              <a:solidFill>
                <a:schemeClr val="bg1"/>
              </a:solidFill>
            </a:endParaRPr>
          </a:p>
        </p:txBody>
      </p:sp>
      <p:sp>
        <p:nvSpPr>
          <p:cNvPr id="3" name="Rectangle 2"/>
          <p:cNvSpPr/>
          <p:nvPr/>
        </p:nvSpPr>
        <p:spPr>
          <a:xfrm>
            <a:off x="2019300" y="3941407"/>
            <a:ext cx="6362700" cy="369332"/>
          </a:xfrm>
          <a:prstGeom prst="rect">
            <a:avLst/>
          </a:prstGeom>
        </p:spPr>
        <p:txBody>
          <a:bodyPr wrap="square">
            <a:spAutoFit/>
          </a:bodyPr>
          <a:lstStyle/>
          <a:p>
            <a:r>
              <a:rPr lang="en-US" b="1" dirty="0">
                <a:solidFill>
                  <a:srgbClr val="FF0000"/>
                </a:solidFill>
              </a:rPr>
              <a:t>Check the website for updated </a:t>
            </a:r>
            <a:r>
              <a:rPr lang="en-US" b="1" dirty="0" smtClean="0">
                <a:solidFill>
                  <a:srgbClr val="FF0000"/>
                </a:solidFill>
              </a:rPr>
              <a:t>reservation </a:t>
            </a:r>
            <a:r>
              <a:rPr lang="en-US" b="1" dirty="0">
                <a:solidFill>
                  <a:srgbClr val="FF0000"/>
                </a:solidFill>
              </a:rPr>
              <a:t>information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bg1"/>
                </a:solidFill>
                <a:effectLst/>
                <a:latin typeface="Book Antiqua" panose="02040602050305030304" pitchFamily="18" charset="0"/>
              </a:rPr>
              <a:t>MTA ID Cards</a:t>
            </a:r>
            <a:endParaRPr lang="en-US" dirty="0">
              <a:latin typeface="Book Antiqua" panose="02040602050305030304" pitchFamily="18" charset="0"/>
            </a:endParaRPr>
          </a:p>
        </p:txBody>
      </p:sp>
      <p:sp>
        <p:nvSpPr>
          <p:cNvPr id="5" name="Rectangle 4"/>
          <p:cNvSpPr/>
          <p:nvPr/>
        </p:nvSpPr>
        <p:spPr>
          <a:xfrm>
            <a:off x="762000" y="1143000"/>
            <a:ext cx="7696200" cy="5201424"/>
          </a:xfrm>
          <a:prstGeom prst="rect">
            <a:avLst/>
          </a:prstGeom>
        </p:spPr>
        <p:txBody>
          <a:bodyPr wrap="square">
            <a:spAutoFit/>
          </a:bodyPr>
          <a:lstStyle/>
          <a:p>
            <a:pPr eaLnBrk="1" hangingPunct="1">
              <a:buClrTx/>
              <a:defRPr/>
            </a:pPr>
            <a:endParaRPr lang="en-US" altLang="en-US" sz="1600" dirty="0">
              <a:solidFill>
                <a:schemeClr val="bg1"/>
              </a:solidFill>
              <a:effectLst>
                <a:outerShdw blurRad="38100" dist="38100" dir="2700000" algn="tl">
                  <a:srgbClr val="000000">
                    <a:alpha val="43137"/>
                  </a:srgbClr>
                </a:outerShdw>
              </a:effectLst>
            </a:endParaRPr>
          </a:p>
          <a:p>
            <a:pPr eaLnBrk="1" hangingPunct="1">
              <a:buClrTx/>
              <a:defRPr/>
            </a:pPr>
            <a:r>
              <a:rPr lang="en-US" altLang="en-US" sz="2000" b="1" u="sng" dirty="0" smtClean="0">
                <a:solidFill>
                  <a:schemeClr val="bg1"/>
                </a:solidFill>
                <a:effectLst>
                  <a:outerShdw blurRad="38100" dist="38100" dir="2700000" algn="tl">
                    <a:srgbClr val="000000">
                      <a:alpha val="43137"/>
                    </a:srgbClr>
                  </a:outerShdw>
                </a:effectLst>
              </a:rPr>
              <a:t>ONE MEMBER CARD PER HOUSEHOLD:</a:t>
            </a:r>
          </a:p>
          <a:p>
            <a:pPr eaLnBrk="1" hangingPunct="1">
              <a:buClrTx/>
              <a:defRPr/>
            </a:pPr>
            <a:r>
              <a:rPr lang="en-US" altLang="en-US" sz="1600" dirty="0" smtClean="0">
                <a:solidFill>
                  <a:schemeClr val="bg1"/>
                </a:solidFill>
                <a:effectLst>
                  <a:outerShdw blurRad="38100" dist="38100" dir="2700000" algn="tl">
                    <a:srgbClr val="000000">
                      <a:alpha val="43137"/>
                    </a:srgbClr>
                  </a:outerShdw>
                </a:effectLst>
              </a:rPr>
              <a:t>	Only one member card is needed for the entire household</a:t>
            </a:r>
          </a:p>
          <a:p>
            <a:pPr eaLnBrk="1" hangingPunct="1">
              <a:buClrTx/>
              <a:defRPr/>
            </a:pPr>
            <a:r>
              <a:rPr lang="en-US" altLang="en-US" sz="1600" dirty="0">
                <a:solidFill>
                  <a:schemeClr val="bg1"/>
                </a:solidFill>
                <a:effectLst>
                  <a:outerShdw blurRad="38100" dist="38100" dir="2700000" algn="tl">
                    <a:srgbClr val="000000">
                      <a:alpha val="43137"/>
                    </a:srgbClr>
                  </a:outerShdw>
                </a:effectLst>
              </a:rPr>
              <a:t>	</a:t>
            </a:r>
            <a:r>
              <a:rPr lang="en-US" altLang="en-US" sz="1600" dirty="0" smtClean="0">
                <a:solidFill>
                  <a:schemeClr val="bg1"/>
                </a:solidFill>
                <a:effectLst>
                  <a:outerShdw blurRad="38100" dist="38100" dir="2700000" algn="tl">
                    <a:srgbClr val="000000">
                      <a:alpha val="43137"/>
                    </a:srgbClr>
                  </a:outerShdw>
                </a:effectLst>
              </a:rPr>
              <a:t>No picture on the member card ; no expiration date on card</a:t>
            </a:r>
          </a:p>
          <a:p>
            <a:pPr eaLnBrk="1" hangingPunct="1">
              <a:buClrTx/>
              <a:defRPr/>
            </a:pPr>
            <a:endParaRPr lang="en-US" altLang="en-US" sz="1600" dirty="0">
              <a:solidFill>
                <a:schemeClr val="bg1"/>
              </a:solidFill>
              <a:effectLst>
                <a:outerShdw blurRad="38100" dist="38100" dir="2700000" algn="tl">
                  <a:srgbClr val="000000">
                    <a:alpha val="43137"/>
                  </a:srgbClr>
                </a:outerShdw>
              </a:effectLst>
            </a:endParaRPr>
          </a:p>
          <a:p>
            <a:pPr eaLnBrk="1" hangingPunct="1">
              <a:buClrTx/>
              <a:defRPr/>
            </a:pPr>
            <a:r>
              <a:rPr lang="en-US" altLang="en-US" sz="2000" b="1" u="sng" dirty="0" smtClean="0">
                <a:solidFill>
                  <a:schemeClr val="bg1"/>
                </a:solidFill>
                <a:effectLst>
                  <a:outerShdw blurRad="38100" dist="38100" dir="2700000" algn="tl">
                    <a:srgbClr val="000000">
                      <a:alpha val="43137"/>
                    </a:srgbClr>
                  </a:outerShdw>
                </a:effectLst>
              </a:rPr>
              <a:t>COST:</a:t>
            </a:r>
          </a:p>
          <a:p>
            <a:pPr lvl="1">
              <a:defRPr/>
            </a:pPr>
            <a:r>
              <a:rPr lang="en-US" altLang="en-US" sz="1600" dirty="0" smtClean="0">
                <a:solidFill>
                  <a:schemeClr val="bg1"/>
                </a:solidFill>
                <a:effectLst>
                  <a:outerShdw blurRad="38100" dist="38100" dir="2700000" algn="tl">
                    <a:srgbClr val="000000">
                      <a:alpha val="43137"/>
                    </a:srgbClr>
                  </a:outerShdw>
                </a:effectLst>
              </a:rPr>
              <a:t>	$6.50 per year, for the whole household </a:t>
            </a:r>
          </a:p>
          <a:p>
            <a:pPr lvl="1">
              <a:defRPr/>
            </a:pPr>
            <a:r>
              <a:rPr lang="en-US" altLang="en-US" sz="1600" dirty="0">
                <a:solidFill>
                  <a:schemeClr val="bg1"/>
                </a:solidFill>
                <a:effectLst>
                  <a:outerShdw blurRad="38100" dist="38100" dir="2700000" algn="tl">
                    <a:srgbClr val="000000">
                      <a:alpha val="43137"/>
                    </a:srgbClr>
                  </a:outerShdw>
                </a:effectLst>
              </a:rPr>
              <a:t>	</a:t>
            </a:r>
            <a:r>
              <a:rPr lang="en-US" altLang="en-US" sz="1600" dirty="0" smtClean="0">
                <a:solidFill>
                  <a:schemeClr val="bg1"/>
                </a:solidFill>
                <a:effectLst>
                  <a:outerShdw blurRad="38100" dist="38100" dir="2700000" algn="tl">
                    <a:srgbClr val="000000">
                      <a:alpha val="43137"/>
                    </a:srgbClr>
                  </a:outerShdw>
                </a:effectLst>
              </a:rPr>
              <a:t>Renewal fee: $5.00 (no new card is needed)</a:t>
            </a:r>
          </a:p>
          <a:p>
            <a:pPr eaLnBrk="1" hangingPunct="1">
              <a:buClrTx/>
              <a:defRPr/>
            </a:pPr>
            <a:r>
              <a:rPr lang="en-US" altLang="en-US" sz="1600" dirty="0">
                <a:solidFill>
                  <a:schemeClr val="bg1"/>
                </a:solidFill>
                <a:effectLst>
                  <a:outerShdw blurRad="38100" dist="38100" dir="2700000" algn="tl">
                    <a:srgbClr val="000000">
                      <a:alpha val="43137"/>
                    </a:srgbClr>
                  </a:outerShdw>
                </a:effectLst>
              </a:rPr>
              <a:t>	</a:t>
            </a:r>
            <a:r>
              <a:rPr lang="en-US" altLang="en-US" sz="1600" dirty="0" smtClean="0">
                <a:solidFill>
                  <a:schemeClr val="bg1"/>
                </a:solidFill>
                <a:effectLst>
                  <a:outerShdw blurRad="38100" dist="38100" dir="2700000" algn="tl">
                    <a:srgbClr val="000000">
                      <a:alpha val="43137"/>
                    </a:srgbClr>
                  </a:outerShdw>
                </a:effectLst>
              </a:rPr>
              <a:t>Replacement or extra card: $2.00 per card</a:t>
            </a:r>
          </a:p>
          <a:p>
            <a:pPr eaLnBrk="1" hangingPunct="1">
              <a:buClrTx/>
              <a:defRPr/>
            </a:pPr>
            <a:r>
              <a:rPr lang="en-US" altLang="en-US" sz="1600" dirty="0">
                <a:solidFill>
                  <a:schemeClr val="bg1"/>
                </a:solidFill>
                <a:effectLst>
                  <a:outerShdw blurRad="38100" dist="38100" dir="2700000" algn="tl">
                    <a:srgbClr val="000000">
                      <a:alpha val="43137"/>
                    </a:srgbClr>
                  </a:outerShdw>
                </a:effectLst>
              </a:rPr>
              <a:t>	</a:t>
            </a:r>
            <a:r>
              <a:rPr lang="en-US" altLang="en-US" sz="1600" dirty="0" smtClean="0">
                <a:solidFill>
                  <a:schemeClr val="bg1"/>
                </a:solidFill>
                <a:effectLst>
                  <a:outerShdw blurRad="38100" dist="38100" dir="2700000" algn="tl">
                    <a:srgbClr val="000000">
                      <a:alpha val="43137"/>
                    </a:srgbClr>
                  </a:outerShdw>
                </a:effectLst>
              </a:rPr>
              <a:t>Family members may take a picture of the barcode to use at 	the rec 	centers, in lieu of purchasing an extra card.</a:t>
            </a:r>
          </a:p>
          <a:p>
            <a:pPr eaLnBrk="1" hangingPunct="1">
              <a:buClrTx/>
              <a:defRPr/>
            </a:pPr>
            <a:endParaRPr lang="en-US" altLang="en-US" sz="1600" dirty="0" smtClean="0">
              <a:solidFill>
                <a:schemeClr val="bg1"/>
              </a:solidFill>
              <a:effectLst>
                <a:outerShdw blurRad="38100" dist="38100" dir="2700000" algn="tl">
                  <a:srgbClr val="000000">
                    <a:alpha val="43137"/>
                  </a:srgbClr>
                </a:outerShdw>
              </a:effectLst>
            </a:endParaRPr>
          </a:p>
          <a:p>
            <a:pPr eaLnBrk="1" hangingPunct="1">
              <a:buClrTx/>
              <a:defRPr/>
            </a:pPr>
            <a:r>
              <a:rPr lang="en-US" altLang="en-US" sz="2000" b="1" u="sng" dirty="0">
                <a:solidFill>
                  <a:schemeClr val="bg1"/>
                </a:solidFill>
                <a:effectLst>
                  <a:outerShdw blurRad="38100" dist="38100" dir="2700000" algn="tl">
                    <a:srgbClr val="000000">
                      <a:alpha val="43137"/>
                    </a:srgbClr>
                  </a:outerShdw>
                </a:effectLst>
              </a:rPr>
              <a:t>GUEST POLICY:</a:t>
            </a:r>
            <a:endParaRPr lang="en-US" altLang="en-US" sz="1600" dirty="0">
              <a:solidFill>
                <a:schemeClr val="bg1"/>
              </a:solidFill>
              <a:effectLst>
                <a:outerShdw blurRad="38100" dist="38100" dir="2700000" algn="tl">
                  <a:srgbClr val="000000">
                    <a:alpha val="43137"/>
                  </a:srgbClr>
                </a:outerShdw>
              </a:effectLst>
            </a:endParaRPr>
          </a:p>
          <a:p>
            <a:pPr lvl="1">
              <a:defRPr/>
            </a:pPr>
            <a:r>
              <a:rPr lang="en-US" altLang="en-US" sz="1600" dirty="0" smtClean="0">
                <a:solidFill>
                  <a:schemeClr val="bg1"/>
                </a:solidFill>
                <a:effectLst>
                  <a:outerShdw blurRad="38100" dist="38100" dir="2700000" algn="tl">
                    <a:srgbClr val="000000">
                      <a:alpha val="43137"/>
                    </a:srgbClr>
                  </a:outerShdw>
                </a:effectLst>
              </a:rPr>
              <a:t>	Guests </a:t>
            </a:r>
            <a:r>
              <a:rPr lang="en-US" altLang="en-US" sz="1600" dirty="0">
                <a:solidFill>
                  <a:schemeClr val="bg1"/>
                </a:solidFill>
                <a:effectLst>
                  <a:outerShdw blurRad="38100" dist="38100" dir="2700000" algn="tl">
                    <a:srgbClr val="000000">
                      <a:alpha val="43137"/>
                    </a:srgbClr>
                  </a:outerShdw>
                </a:effectLst>
              </a:rPr>
              <a:t>will be required to have a Guest Pass, good for one 			day only, with a fee of $10 per </a:t>
            </a:r>
            <a:r>
              <a:rPr lang="en-US" altLang="en-US" sz="1600" dirty="0" smtClean="0">
                <a:solidFill>
                  <a:schemeClr val="bg1"/>
                </a:solidFill>
                <a:effectLst>
                  <a:outerShdw blurRad="38100" dist="38100" dir="2700000" algn="tl">
                    <a:srgbClr val="000000">
                      <a:alpha val="43137"/>
                    </a:srgbClr>
                  </a:outerShdw>
                </a:effectLst>
              </a:rPr>
              <a:t>pass</a:t>
            </a:r>
          </a:p>
          <a:p>
            <a:pPr eaLnBrk="1" hangingPunct="1">
              <a:buClrTx/>
              <a:defRPr/>
            </a:pPr>
            <a:r>
              <a:rPr lang="en-US" altLang="en-US" sz="1600" dirty="0">
                <a:solidFill>
                  <a:schemeClr val="bg1"/>
                </a:solidFill>
                <a:effectLst>
                  <a:outerShdw blurRad="38100" dist="38100" dir="2700000" algn="tl">
                    <a:srgbClr val="000000">
                      <a:alpha val="43137"/>
                    </a:srgbClr>
                  </a:outerShdw>
                </a:effectLst>
              </a:rPr>
              <a:t>	</a:t>
            </a:r>
            <a:r>
              <a:rPr lang="en-US" altLang="en-US" sz="1600" dirty="0" smtClean="0">
                <a:solidFill>
                  <a:schemeClr val="bg1"/>
                </a:solidFill>
                <a:effectLst>
                  <a:outerShdw blurRad="38100" dist="38100" dir="2700000" algn="tl">
                    <a:srgbClr val="000000">
                      <a:alpha val="43137"/>
                    </a:srgbClr>
                  </a:outerShdw>
                </a:effectLst>
              </a:rPr>
              <a:t>(</a:t>
            </a:r>
            <a:r>
              <a:rPr lang="en-US" altLang="en-US" sz="1600" dirty="0">
                <a:solidFill>
                  <a:schemeClr val="bg1"/>
                </a:solidFill>
                <a:effectLst>
                  <a:outerShdw blurRad="38100" dist="38100" dir="2700000" algn="tl">
                    <a:srgbClr val="000000">
                      <a:alpha val="43137"/>
                    </a:srgbClr>
                  </a:outerShdw>
                </a:effectLst>
              </a:rPr>
              <a:t>per individual)</a:t>
            </a:r>
          </a:p>
          <a:p>
            <a:pPr eaLnBrk="1" hangingPunct="1">
              <a:buClrTx/>
              <a:defRPr/>
            </a:pPr>
            <a:r>
              <a:rPr lang="en-US" altLang="en-US" sz="1600" dirty="0">
                <a:solidFill>
                  <a:schemeClr val="bg1"/>
                </a:solidFill>
                <a:effectLst>
                  <a:outerShdw blurRad="38100" dist="38100" dir="2700000" algn="tl">
                    <a:srgbClr val="000000">
                      <a:alpha val="43137"/>
                    </a:srgbClr>
                  </a:outerShdw>
                </a:effectLst>
              </a:rPr>
              <a:t>	</a:t>
            </a:r>
            <a:endParaRPr lang="en-US" altLang="en-US" sz="1600" dirty="0" smtClean="0">
              <a:solidFill>
                <a:schemeClr val="bg1"/>
              </a:solidFill>
              <a:effectLst>
                <a:outerShdw blurRad="38100" dist="38100" dir="2700000" algn="tl">
                  <a:srgbClr val="000000">
                    <a:alpha val="43137"/>
                  </a:srgbClr>
                </a:outerShdw>
              </a:effectLst>
            </a:endParaRPr>
          </a:p>
          <a:p>
            <a:pPr eaLnBrk="1" hangingPunct="1">
              <a:buClrTx/>
              <a:defRPr/>
            </a:pPr>
            <a:endParaRPr lang="en-US" altLang="en-US" sz="1600" dirty="0">
              <a:solidFill>
                <a:schemeClr val="bg1"/>
              </a:solidFill>
              <a:effectLst>
                <a:outerShdw blurRad="38100" dist="38100" dir="2700000" algn="tl">
                  <a:srgbClr val="000000">
                    <a:alpha val="43137"/>
                  </a:srgbClr>
                </a:outerShdw>
              </a:effectLst>
            </a:endParaRPr>
          </a:p>
          <a:p>
            <a:pPr eaLnBrk="1" hangingPunct="1">
              <a:buClrTx/>
              <a:defRPr/>
            </a:pPr>
            <a:endParaRPr lang="en-US" altLang="en-US" sz="1600" dirty="0" smtClean="0">
              <a:solidFill>
                <a:schemeClr val="bg1"/>
              </a:solidFill>
              <a:effectLst>
                <a:outerShdw blurRad="38100" dist="38100" dir="2700000" algn="tl">
                  <a:srgbClr val="000000">
                    <a:alpha val="43137"/>
                  </a:srgbClr>
                </a:outerShdw>
              </a:effectLst>
            </a:endParaRPr>
          </a:p>
          <a:p>
            <a:pPr eaLnBrk="1" hangingPunct="1">
              <a:buClrTx/>
              <a:defRPr/>
            </a:pPr>
            <a:r>
              <a:rPr lang="en-US" altLang="en-US" sz="1600" b="1" dirty="0">
                <a:solidFill>
                  <a:schemeClr val="bg1"/>
                </a:solidFill>
                <a:effectLst>
                  <a:outerShdw blurRad="38100" dist="38100" dir="2700000" algn="tl">
                    <a:srgbClr val="000000">
                      <a:alpha val="43137"/>
                    </a:srgbClr>
                  </a:outerShdw>
                </a:effectLst>
              </a:rPr>
              <a:t>	</a:t>
            </a:r>
            <a:endParaRPr lang="en-US" altLang="en-US" sz="2000" b="1" dirty="0" smtClean="0">
              <a:solidFill>
                <a:schemeClr val="bg1"/>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876800"/>
            <a:ext cx="200977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393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Owner Membership Info</a:t>
            </a:r>
            <a:endParaRPr lang="en-US" dirty="0">
              <a:solidFill>
                <a:schemeClr val="bg1"/>
              </a:solidFill>
            </a:endParaRPr>
          </a:p>
        </p:txBody>
      </p:sp>
      <p:sp>
        <p:nvSpPr>
          <p:cNvPr id="3" name="TextBox 2"/>
          <p:cNvSpPr txBox="1"/>
          <p:nvPr/>
        </p:nvSpPr>
        <p:spPr>
          <a:xfrm>
            <a:off x="5181600" y="1676400"/>
            <a:ext cx="2590800" cy="3139321"/>
          </a:xfrm>
          <a:prstGeom prst="rect">
            <a:avLst/>
          </a:prstGeom>
          <a:noFill/>
        </p:spPr>
        <p:txBody>
          <a:bodyPr wrap="square" rtlCol="0">
            <a:spAutoFit/>
          </a:bodyPr>
          <a:lstStyle/>
          <a:p>
            <a:r>
              <a:rPr lang="en-US" dirty="0" smtClean="0">
                <a:solidFill>
                  <a:schemeClr val="bg1"/>
                </a:solidFill>
              </a:rPr>
              <a:t>As new homeowners, only the owners are listed on your account.  </a:t>
            </a:r>
          </a:p>
          <a:p>
            <a:r>
              <a:rPr lang="en-US" dirty="0" smtClean="0">
                <a:solidFill>
                  <a:schemeClr val="bg1"/>
                </a:solidFill>
              </a:rPr>
              <a:t>If you would like to add your household members, please fill this Owner Membership Information form and turn it in to one of our Business Offices!</a:t>
            </a:r>
            <a:endParaRPr lang="en-US" dirty="0">
              <a:solidFill>
                <a:schemeClr val="bg1"/>
              </a:solidFill>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3562784"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3122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Special Events</a:t>
            </a:r>
            <a:endParaRPr lang="en-US" dirty="0">
              <a:solidFill>
                <a:schemeClr val="bg1"/>
              </a:solidFill>
            </a:endParaRP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1447800"/>
            <a:ext cx="2895600" cy="503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316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450" y="732029"/>
            <a:ext cx="198124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0145" y="533400"/>
            <a:ext cx="2138362" cy="214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082122" y="3609566"/>
            <a:ext cx="3566294" cy="213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450" y="2895600"/>
            <a:ext cx="1988434" cy="174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450" y="4876311"/>
            <a:ext cx="1981244"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684415" y="914400"/>
            <a:ext cx="4147289" cy="4524315"/>
          </a:xfrm>
          <a:prstGeom prst="rect">
            <a:avLst/>
          </a:prstGeom>
          <a:noFill/>
        </p:spPr>
        <p:txBody>
          <a:bodyPr wrap="none" rtlCol="0">
            <a:spAutoFit/>
          </a:bodyPr>
          <a:lstStyle/>
          <a:p>
            <a:r>
              <a:rPr lang="en-US" b="1" dirty="0" smtClean="0">
                <a:solidFill>
                  <a:schemeClr val="bg1"/>
                </a:solidFill>
              </a:rPr>
              <a:t>All Star Chef Show Case</a:t>
            </a:r>
          </a:p>
          <a:p>
            <a:r>
              <a:rPr lang="en-US" b="1" dirty="0" smtClean="0">
                <a:solidFill>
                  <a:schemeClr val="bg1"/>
                </a:solidFill>
              </a:rPr>
              <a:t>Bingo</a:t>
            </a:r>
          </a:p>
          <a:p>
            <a:r>
              <a:rPr lang="en-US" b="1" dirty="0" smtClean="0">
                <a:solidFill>
                  <a:schemeClr val="bg1"/>
                </a:solidFill>
              </a:rPr>
              <a:t>Craft Fairs</a:t>
            </a:r>
          </a:p>
          <a:p>
            <a:r>
              <a:rPr lang="en-US" b="1" dirty="0" smtClean="0">
                <a:solidFill>
                  <a:schemeClr val="bg1"/>
                </a:solidFill>
              </a:rPr>
              <a:t>Easter Egg Hunts</a:t>
            </a:r>
          </a:p>
          <a:p>
            <a:r>
              <a:rPr lang="en-US" b="1" dirty="0" smtClean="0">
                <a:solidFill>
                  <a:schemeClr val="bg1"/>
                </a:solidFill>
              </a:rPr>
              <a:t>Friday Night Fever (dance)</a:t>
            </a:r>
          </a:p>
          <a:p>
            <a:r>
              <a:rPr lang="en-US" b="1" dirty="0" smtClean="0">
                <a:solidFill>
                  <a:schemeClr val="bg1"/>
                </a:solidFill>
              </a:rPr>
              <a:t>Halloween Event</a:t>
            </a:r>
          </a:p>
          <a:p>
            <a:r>
              <a:rPr lang="en-US" b="1" dirty="0" smtClean="0">
                <a:solidFill>
                  <a:schemeClr val="bg1"/>
                </a:solidFill>
              </a:rPr>
              <a:t>Keiki Fair</a:t>
            </a:r>
          </a:p>
          <a:p>
            <a:r>
              <a:rPr lang="en-US" b="1" dirty="0" smtClean="0">
                <a:solidFill>
                  <a:schemeClr val="bg1"/>
                </a:solidFill>
              </a:rPr>
              <a:t>Live at MTA</a:t>
            </a:r>
          </a:p>
          <a:p>
            <a:r>
              <a:rPr lang="en-US" b="1" dirty="0" smtClean="0">
                <a:solidFill>
                  <a:schemeClr val="bg1"/>
                </a:solidFill>
              </a:rPr>
              <a:t>Movie by the Pool</a:t>
            </a:r>
          </a:p>
          <a:p>
            <a:r>
              <a:rPr lang="en-US" b="1" dirty="0" smtClean="0">
                <a:solidFill>
                  <a:schemeClr val="bg1"/>
                </a:solidFill>
              </a:rPr>
              <a:t>Mini Workshops</a:t>
            </a:r>
          </a:p>
          <a:p>
            <a:r>
              <a:rPr lang="en-US" b="1" dirty="0" smtClean="0">
                <a:solidFill>
                  <a:schemeClr val="bg1"/>
                </a:solidFill>
              </a:rPr>
              <a:t>Senior Day</a:t>
            </a:r>
          </a:p>
          <a:p>
            <a:r>
              <a:rPr lang="en-US" b="1" dirty="0" smtClean="0">
                <a:solidFill>
                  <a:schemeClr val="bg1"/>
                </a:solidFill>
              </a:rPr>
              <a:t>Snow Day</a:t>
            </a:r>
          </a:p>
          <a:p>
            <a:endParaRPr lang="en-US" dirty="0">
              <a:solidFill>
                <a:schemeClr val="bg1"/>
              </a:solidFill>
            </a:endParaRPr>
          </a:p>
          <a:p>
            <a:r>
              <a:rPr lang="en-US" dirty="0" smtClean="0">
                <a:solidFill>
                  <a:schemeClr val="bg1"/>
                </a:solidFill>
              </a:rPr>
              <a:t>These are a few of our Special Events.</a:t>
            </a:r>
          </a:p>
          <a:p>
            <a:r>
              <a:rPr lang="en-US" b="1" dirty="0" smtClean="0">
                <a:solidFill>
                  <a:srgbClr val="FF0000"/>
                </a:solidFill>
              </a:rPr>
              <a:t>Check our website for updated </a:t>
            </a:r>
          </a:p>
          <a:p>
            <a:r>
              <a:rPr lang="en-US" b="1" dirty="0" smtClean="0">
                <a:solidFill>
                  <a:srgbClr val="FF0000"/>
                </a:solidFill>
              </a:rPr>
              <a:t>Information!!</a:t>
            </a:r>
            <a:endParaRPr lang="en-US" b="1" dirty="0">
              <a:solidFill>
                <a:srgbClr val="FF0000"/>
              </a:solidFill>
            </a:endParaRPr>
          </a:p>
        </p:txBody>
      </p:sp>
    </p:spTree>
    <p:extLst>
      <p:ext uri="{BB962C8B-B14F-4D97-AF65-F5344CB8AC3E}">
        <p14:creationId xmlns:p14="http://schemas.microsoft.com/office/powerpoint/2010/main" val="3604182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Laurie Usui #40"/>
          <p:cNvPicPr>
            <a:picLocks noChangeAspect="1" noChangeArrowheads="1"/>
          </p:cNvPicPr>
          <p:nvPr/>
        </p:nvPicPr>
        <p:blipFill>
          <a:blip r:embed="rId2"/>
          <a:srcRect/>
          <a:stretch>
            <a:fillRect/>
          </a:stretch>
        </p:blipFill>
        <p:spPr bwMode="auto">
          <a:xfrm>
            <a:off x="609600" y="762000"/>
            <a:ext cx="1720850" cy="2070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C:\Users\arussell\Pictures\Managers\Lynelle.jpg"/>
          <p:cNvPicPr>
            <a:picLocks noChangeAspect="1" noChangeArrowheads="1"/>
          </p:cNvPicPr>
          <p:nvPr/>
        </p:nvPicPr>
        <p:blipFill>
          <a:blip r:embed="rId3"/>
          <a:srcRect/>
          <a:stretch>
            <a:fillRect/>
          </a:stretch>
        </p:blipFill>
        <p:spPr bwMode="auto">
          <a:xfrm>
            <a:off x="695598" y="3601435"/>
            <a:ext cx="1622425" cy="2066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590800" y="530765"/>
            <a:ext cx="6019800" cy="2862322"/>
          </a:xfrm>
          <a:prstGeom prst="rect">
            <a:avLst/>
          </a:prstGeom>
        </p:spPr>
        <p:txBody>
          <a:bodyPr wrap="square">
            <a:spAutoFit/>
          </a:bodyPr>
          <a:lstStyle/>
          <a:p>
            <a:r>
              <a:rPr lang="en-US" b="1" dirty="0" smtClean="0">
                <a:solidFill>
                  <a:schemeClr val="bg1"/>
                </a:solidFill>
              </a:rPr>
              <a:t>LAURIE USUI, </a:t>
            </a:r>
            <a:r>
              <a:rPr lang="en-US" dirty="0" smtClean="0">
                <a:solidFill>
                  <a:schemeClr val="bg1"/>
                </a:solidFill>
              </a:rPr>
              <a:t>CMCA, AMS</a:t>
            </a:r>
            <a:endParaRPr lang="en-US" dirty="0">
              <a:solidFill>
                <a:schemeClr val="bg1"/>
              </a:solidFill>
            </a:endParaRPr>
          </a:p>
          <a:p>
            <a:r>
              <a:rPr lang="en-US" dirty="0" smtClean="0">
                <a:solidFill>
                  <a:schemeClr val="bg1"/>
                </a:solidFill>
              </a:rPr>
              <a:t>Member Services Manager</a:t>
            </a:r>
            <a:endParaRPr lang="en-US" dirty="0">
              <a:solidFill>
                <a:schemeClr val="bg1"/>
              </a:solidFill>
            </a:endParaRPr>
          </a:p>
          <a:p>
            <a:endParaRPr lang="en-US" dirty="0">
              <a:solidFill>
                <a:schemeClr val="bg1"/>
              </a:solidFill>
            </a:endParaRPr>
          </a:p>
          <a:p>
            <a:r>
              <a:rPr lang="en-US" dirty="0" smtClean="0">
                <a:solidFill>
                  <a:schemeClr val="bg1"/>
                </a:solidFill>
              </a:rPr>
              <a:t>808-440-2626</a:t>
            </a:r>
            <a:endParaRPr lang="en-US" dirty="0">
              <a:solidFill>
                <a:schemeClr val="bg1"/>
              </a:solidFill>
            </a:endParaRPr>
          </a:p>
          <a:p>
            <a:r>
              <a:rPr lang="en-US" dirty="0" smtClean="0">
                <a:solidFill>
                  <a:schemeClr val="bg1"/>
                </a:solidFill>
                <a:hlinkClick r:id="rId4"/>
              </a:rPr>
              <a:t>lusui@mililanitown.org</a:t>
            </a:r>
            <a:endParaRPr lang="en-US" dirty="0">
              <a:solidFill>
                <a:schemeClr val="bg1"/>
              </a:solidFill>
            </a:endParaRPr>
          </a:p>
          <a:p>
            <a:endParaRPr lang="en-US" dirty="0">
              <a:solidFill>
                <a:schemeClr val="bg1"/>
              </a:solidFill>
            </a:endParaRPr>
          </a:p>
          <a:p>
            <a:r>
              <a:rPr lang="en-US" dirty="0" smtClean="0">
                <a:solidFill>
                  <a:schemeClr val="bg1"/>
                </a:solidFill>
              </a:rPr>
              <a:t>Laurie is responsible for Member Services Coordinators, Special Events, Marketing, Newsletter, Facility Rentals, Meeting and Seminars, Membership, Tiny Tots and Senior Programs and Independent Contractors</a:t>
            </a:r>
            <a:endParaRPr lang="en-US" dirty="0">
              <a:solidFill>
                <a:schemeClr val="bg1"/>
              </a:solidFill>
            </a:endParaRPr>
          </a:p>
        </p:txBody>
      </p:sp>
      <p:sp>
        <p:nvSpPr>
          <p:cNvPr id="7" name="Rectangle 6"/>
          <p:cNvSpPr/>
          <p:nvPr/>
        </p:nvSpPr>
        <p:spPr>
          <a:xfrm>
            <a:off x="2590800" y="3581400"/>
            <a:ext cx="4572000" cy="2585323"/>
          </a:xfrm>
          <a:prstGeom prst="rect">
            <a:avLst/>
          </a:prstGeom>
        </p:spPr>
        <p:txBody>
          <a:bodyPr>
            <a:spAutoFit/>
          </a:bodyPr>
          <a:lstStyle/>
          <a:p>
            <a:r>
              <a:rPr lang="en-US" b="1" dirty="0" smtClean="0">
                <a:solidFill>
                  <a:schemeClr val="bg1"/>
                </a:solidFill>
              </a:rPr>
              <a:t>LYNELLE TAMASHIRO, </a:t>
            </a:r>
            <a:r>
              <a:rPr lang="en-US" dirty="0" smtClean="0">
                <a:solidFill>
                  <a:schemeClr val="bg1"/>
                </a:solidFill>
              </a:rPr>
              <a:t>CPA, CMCA</a:t>
            </a:r>
            <a:endParaRPr lang="en-US" dirty="0">
              <a:solidFill>
                <a:schemeClr val="bg1"/>
              </a:solidFill>
            </a:endParaRPr>
          </a:p>
          <a:p>
            <a:r>
              <a:rPr lang="en-US" dirty="0" smtClean="0">
                <a:solidFill>
                  <a:schemeClr val="bg1"/>
                </a:solidFill>
              </a:rPr>
              <a:t>Controller</a:t>
            </a:r>
            <a:endParaRPr lang="en-US" dirty="0">
              <a:solidFill>
                <a:schemeClr val="bg1"/>
              </a:solidFill>
            </a:endParaRPr>
          </a:p>
          <a:p>
            <a:endParaRPr lang="en-US" dirty="0">
              <a:solidFill>
                <a:schemeClr val="bg1"/>
              </a:solidFill>
            </a:endParaRPr>
          </a:p>
          <a:p>
            <a:r>
              <a:rPr lang="en-US" dirty="0" smtClean="0">
                <a:solidFill>
                  <a:schemeClr val="bg1"/>
                </a:solidFill>
              </a:rPr>
              <a:t>808-440-2636</a:t>
            </a:r>
            <a:endParaRPr lang="en-US" dirty="0">
              <a:solidFill>
                <a:schemeClr val="bg1"/>
              </a:solidFill>
            </a:endParaRPr>
          </a:p>
          <a:p>
            <a:r>
              <a:rPr lang="en-US" dirty="0" smtClean="0">
                <a:solidFill>
                  <a:schemeClr val="bg1"/>
                </a:solidFill>
                <a:hlinkClick r:id="rId4"/>
              </a:rPr>
              <a:t>ltamashiro@mililanitown.org</a:t>
            </a:r>
            <a:endParaRPr lang="en-US" dirty="0">
              <a:solidFill>
                <a:schemeClr val="bg1"/>
              </a:solidFill>
            </a:endParaRPr>
          </a:p>
          <a:p>
            <a:endParaRPr lang="en-US" dirty="0">
              <a:solidFill>
                <a:schemeClr val="bg1"/>
              </a:solidFill>
            </a:endParaRPr>
          </a:p>
          <a:p>
            <a:r>
              <a:rPr lang="en-US" dirty="0" smtClean="0">
                <a:solidFill>
                  <a:schemeClr val="bg1"/>
                </a:solidFill>
              </a:rPr>
              <a:t>Lynelle is responsible for maintenance assessments, accounts payable, accounts receivable, payroll and financials.</a:t>
            </a:r>
            <a:endParaRPr lang="en-US" dirty="0">
              <a:solidFill>
                <a:schemeClr val="bg1"/>
              </a:solidFill>
            </a:endParaRPr>
          </a:p>
        </p:txBody>
      </p:sp>
    </p:spTree>
    <p:extLst>
      <p:ext uri="{BB962C8B-B14F-4D97-AF65-F5344CB8AC3E}">
        <p14:creationId xmlns:p14="http://schemas.microsoft.com/office/powerpoint/2010/main" val="2149122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73995583"/>
              </p:ext>
            </p:extLst>
          </p:nvPr>
        </p:nvGraphicFramePr>
        <p:xfrm>
          <a:off x="4419600" y="304800"/>
          <a:ext cx="4054475" cy="5969000"/>
        </p:xfrm>
        <a:graphic>
          <a:graphicData uri="http://schemas.openxmlformats.org/presentationml/2006/ole">
            <mc:AlternateContent xmlns:mc="http://schemas.openxmlformats.org/markup-compatibility/2006">
              <mc:Choice xmlns:v="urn:schemas-microsoft-com:vml" Requires="v">
                <p:oleObj spid="_x0000_s4106" name="Acrobat Document" r:id="rId3" imgW="5829300" imgH="7543800" progId="AcroExch.Document.DC">
                  <p:embed/>
                </p:oleObj>
              </mc:Choice>
              <mc:Fallback>
                <p:oleObj name="Acrobat Document" r:id="rId3" imgW="5829300" imgH="7543800" progId="AcroExch.Document.DC">
                  <p:embed/>
                  <p:pic>
                    <p:nvPicPr>
                      <p:cNvPr id="0" name=""/>
                      <p:cNvPicPr/>
                      <p:nvPr/>
                    </p:nvPicPr>
                    <p:blipFill>
                      <a:blip r:embed="rId4"/>
                      <a:stretch>
                        <a:fillRect/>
                      </a:stretch>
                    </p:blipFill>
                    <p:spPr>
                      <a:xfrm>
                        <a:off x="4419600" y="304800"/>
                        <a:ext cx="4054475" cy="5969000"/>
                      </a:xfrm>
                      <a:prstGeom prst="rect">
                        <a:avLst/>
                      </a:prstGeom>
                    </p:spPr>
                  </p:pic>
                </p:oleObj>
              </mc:Fallback>
            </mc:AlternateContent>
          </a:graphicData>
        </a:graphic>
      </p:graphicFrame>
      <p:sp>
        <p:nvSpPr>
          <p:cNvPr id="3" name="TextBox 2"/>
          <p:cNvSpPr txBox="1"/>
          <p:nvPr/>
        </p:nvSpPr>
        <p:spPr>
          <a:xfrm>
            <a:off x="228600" y="890752"/>
            <a:ext cx="4038600" cy="4524315"/>
          </a:xfrm>
          <a:prstGeom prst="rect">
            <a:avLst/>
          </a:prstGeom>
          <a:noFill/>
        </p:spPr>
        <p:txBody>
          <a:bodyPr wrap="square" rtlCol="0">
            <a:spAutoFit/>
          </a:bodyPr>
          <a:lstStyle/>
          <a:p>
            <a:r>
              <a:rPr lang="en-US" dirty="0" smtClean="0">
                <a:solidFill>
                  <a:schemeClr val="bg1"/>
                </a:solidFill>
              </a:rPr>
              <a:t>Please fill out the Online Registration</a:t>
            </a:r>
          </a:p>
          <a:p>
            <a:r>
              <a:rPr lang="en-US" dirty="0" smtClean="0">
                <a:solidFill>
                  <a:schemeClr val="bg1"/>
                </a:solidFill>
              </a:rPr>
              <a:t>Access form to gain access to WebTrac.</a:t>
            </a:r>
          </a:p>
          <a:p>
            <a:endParaRPr lang="en-US" dirty="0">
              <a:solidFill>
                <a:schemeClr val="bg1"/>
              </a:solidFill>
            </a:endParaRPr>
          </a:p>
          <a:p>
            <a:r>
              <a:rPr lang="en-US" dirty="0" smtClean="0">
                <a:solidFill>
                  <a:schemeClr val="bg1"/>
                </a:solidFill>
              </a:rPr>
              <a:t>WebTrac is our online reservation software:</a:t>
            </a:r>
          </a:p>
          <a:p>
            <a:pPr marL="285750" indent="-285750">
              <a:buFontTx/>
              <a:buChar char="-"/>
            </a:pPr>
            <a:r>
              <a:rPr lang="en-US" dirty="0" smtClean="0">
                <a:solidFill>
                  <a:schemeClr val="bg1"/>
                </a:solidFill>
              </a:rPr>
              <a:t>Reserve Pickleball, Tennis Courts</a:t>
            </a:r>
          </a:p>
          <a:p>
            <a:pPr marL="285750" indent="-285750">
              <a:buFontTx/>
              <a:buChar char="-"/>
            </a:pPr>
            <a:r>
              <a:rPr lang="en-US" dirty="0" smtClean="0">
                <a:solidFill>
                  <a:schemeClr val="bg1"/>
                </a:solidFill>
              </a:rPr>
              <a:t>Reserve Lap Lanes</a:t>
            </a:r>
          </a:p>
          <a:p>
            <a:pPr marL="285750" indent="-285750">
              <a:buFontTx/>
              <a:buChar char="-"/>
            </a:pPr>
            <a:r>
              <a:rPr lang="en-US" dirty="0" smtClean="0">
                <a:solidFill>
                  <a:schemeClr val="bg1"/>
                </a:solidFill>
              </a:rPr>
              <a:t>Facility Reservations for parties</a:t>
            </a:r>
          </a:p>
          <a:p>
            <a:pPr marL="285750" indent="-285750">
              <a:buFontTx/>
              <a:buChar char="-"/>
            </a:pPr>
            <a:r>
              <a:rPr lang="en-US" dirty="0" smtClean="0">
                <a:solidFill>
                  <a:schemeClr val="bg1"/>
                </a:solidFill>
              </a:rPr>
              <a:t>Register for MTA Programs </a:t>
            </a:r>
          </a:p>
          <a:p>
            <a:pPr marL="285750" indent="-285750">
              <a:buFontTx/>
              <a:buChar char="-"/>
            </a:pPr>
            <a:r>
              <a:rPr lang="en-US" dirty="0" smtClean="0">
                <a:solidFill>
                  <a:schemeClr val="bg1"/>
                </a:solidFill>
              </a:rPr>
              <a:t>( example: Swim classes, Tiny Tots)</a:t>
            </a:r>
          </a:p>
          <a:p>
            <a:pPr marL="285750" indent="-285750">
              <a:buFontTx/>
              <a:buChar char="-"/>
            </a:pPr>
            <a:r>
              <a:rPr lang="en-US" dirty="0" smtClean="0">
                <a:solidFill>
                  <a:schemeClr val="bg1"/>
                </a:solidFill>
              </a:rPr>
              <a:t>Purchase Events Tickets</a:t>
            </a:r>
          </a:p>
          <a:p>
            <a:pPr marL="285750" indent="-285750">
              <a:buFontTx/>
              <a:buChar char="-"/>
            </a:pPr>
            <a:endParaRPr lang="en-US" dirty="0">
              <a:solidFill>
                <a:schemeClr val="bg1"/>
              </a:solidFill>
            </a:endParaRPr>
          </a:p>
          <a:p>
            <a:pPr marL="285750" indent="-285750">
              <a:buFontTx/>
              <a:buChar char="-"/>
            </a:pPr>
            <a:r>
              <a:rPr lang="en-US" dirty="0" smtClean="0">
                <a:solidFill>
                  <a:schemeClr val="bg1"/>
                </a:solidFill>
              </a:rPr>
              <a:t>You may find this form in the New Homeowner Packet or online</a:t>
            </a:r>
            <a:endParaRPr lang="en-US" dirty="0">
              <a:solidFill>
                <a:schemeClr val="bg1"/>
              </a:solidFill>
            </a:endParaRPr>
          </a:p>
        </p:txBody>
      </p:sp>
    </p:spTree>
    <p:extLst>
      <p:ext uri="{BB962C8B-B14F-4D97-AF65-F5344CB8AC3E}">
        <p14:creationId xmlns:p14="http://schemas.microsoft.com/office/powerpoint/2010/main" val="2526060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6972300" cy="484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0600" y="5257800"/>
            <a:ext cx="7620000" cy="646331"/>
          </a:xfrm>
          <a:prstGeom prst="rect">
            <a:avLst/>
          </a:prstGeom>
          <a:noFill/>
        </p:spPr>
        <p:txBody>
          <a:bodyPr wrap="square" rtlCol="0">
            <a:spAutoFit/>
          </a:bodyPr>
          <a:lstStyle/>
          <a:p>
            <a:r>
              <a:rPr lang="en-US" b="1" dirty="0" smtClean="0">
                <a:solidFill>
                  <a:schemeClr val="bg1"/>
                </a:solidFill>
              </a:rPr>
              <a:t>WEBTRAC : Online Registration Software</a:t>
            </a:r>
          </a:p>
          <a:p>
            <a:endParaRPr lang="en-US" b="1" dirty="0">
              <a:solidFill>
                <a:schemeClr val="bg1"/>
              </a:solidFill>
            </a:endParaRPr>
          </a:p>
        </p:txBody>
      </p:sp>
    </p:spTree>
    <p:extLst>
      <p:ext uri="{BB962C8B-B14F-4D97-AF65-F5344CB8AC3E}">
        <p14:creationId xmlns:p14="http://schemas.microsoft.com/office/powerpoint/2010/main" val="13378095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371475"/>
            <a:ext cx="10317163" cy="760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607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75" y="269219"/>
            <a:ext cx="2809875" cy="609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496" y="259693"/>
            <a:ext cx="2838450" cy="610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259693"/>
            <a:ext cx="2948147" cy="610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457200"/>
            <a:ext cx="2591950" cy="523220"/>
          </a:xfrm>
          <a:prstGeom prst="rect">
            <a:avLst/>
          </a:prstGeom>
          <a:noFill/>
        </p:spPr>
        <p:txBody>
          <a:bodyPr wrap="square" rtlCol="0">
            <a:spAutoFit/>
          </a:bodyPr>
          <a:lstStyle/>
          <a:p>
            <a:r>
              <a:rPr lang="en-US" sz="2800" b="1" dirty="0" smtClean="0">
                <a:solidFill>
                  <a:srgbClr val="FF0000"/>
                </a:solidFill>
              </a:rPr>
              <a:t>MTA APP</a:t>
            </a:r>
            <a:endParaRPr lang="en-US" sz="2800" b="1" dirty="0">
              <a:solidFill>
                <a:srgbClr val="FF0000"/>
              </a:solidFill>
            </a:endParaRPr>
          </a:p>
        </p:txBody>
      </p:sp>
    </p:spTree>
    <p:extLst>
      <p:ext uri="{BB962C8B-B14F-4D97-AF65-F5344CB8AC3E}">
        <p14:creationId xmlns:p14="http://schemas.microsoft.com/office/powerpoint/2010/main" val="914940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19200" y="0"/>
            <a:ext cx="8229600" cy="1143000"/>
          </a:xfrm>
        </p:spPr>
        <p:txBody>
          <a:bodyPr/>
          <a:lstStyle/>
          <a:p>
            <a:pPr eaLnBrk="1" fontAlgn="auto" hangingPunct="1">
              <a:spcAft>
                <a:spcPts val="0"/>
              </a:spcAft>
              <a:defRPr/>
            </a:pPr>
            <a:r>
              <a:rPr lang="en-US" altLang="en-US" sz="4800" dirty="0">
                <a:solidFill>
                  <a:schemeClr val="bg1"/>
                </a:solidFill>
                <a:latin typeface="Script MT Bold" pitchFamily="66" charset="0"/>
              </a:rPr>
              <a:t>Stay informed!</a:t>
            </a:r>
          </a:p>
        </p:txBody>
      </p:sp>
      <p:sp>
        <p:nvSpPr>
          <p:cNvPr id="32771" name="Rectangle 3"/>
          <p:cNvSpPr>
            <a:spLocks noGrp="1" noChangeArrowheads="1"/>
          </p:cNvSpPr>
          <p:nvPr>
            <p:ph idx="1"/>
          </p:nvPr>
        </p:nvSpPr>
        <p:spPr>
          <a:xfrm>
            <a:off x="381000" y="914400"/>
            <a:ext cx="8229600" cy="5486400"/>
          </a:xfrm>
        </p:spPr>
        <p:txBody>
          <a:bodyPr/>
          <a:lstStyle/>
          <a:p>
            <a:pPr marL="136525" indent="0" eaLnBrk="1" hangingPunct="1">
              <a:lnSpc>
                <a:spcPct val="90000"/>
              </a:lnSpc>
              <a:buFont typeface="Wingdings 2" pitchFamily="18" charset="2"/>
              <a:buNone/>
              <a:defRPr/>
            </a:pPr>
            <a:r>
              <a:rPr lang="en-US" altLang="en-US" sz="2400" b="1" dirty="0" smtClean="0">
                <a:solidFill>
                  <a:schemeClr val="bg1"/>
                </a:solidFill>
              </a:rPr>
              <a:t>MILILANI NEWS</a:t>
            </a:r>
          </a:p>
          <a:p>
            <a:pPr marL="136525" indent="0" eaLnBrk="1" hangingPunct="1">
              <a:lnSpc>
                <a:spcPct val="90000"/>
              </a:lnSpc>
              <a:buFont typeface="Wingdings 2" pitchFamily="18" charset="2"/>
              <a:buNone/>
              <a:defRPr/>
            </a:pPr>
            <a:r>
              <a:rPr lang="en-US" altLang="en-US" sz="2000" dirty="0" smtClean="0">
                <a:solidFill>
                  <a:schemeClr val="bg1"/>
                </a:solidFill>
              </a:rPr>
              <a:t>contact info – meetings – events </a:t>
            </a:r>
          </a:p>
          <a:p>
            <a:pPr marL="136525" indent="0" eaLnBrk="1" hangingPunct="1">
              <a:lnSpc>
                <a:spcPct val="90000"/>
              </a:lnSpc>
              <a:buFont typeface="Wingdings 2" pitchFamily="18" charset="2"/>
              <a:buNone/>
              <a:defRPr/>
            </a:pPr>
            <a:r>
              <a:rPr lang="en-US" altLang="en-US" sz="2000" dirty="0" smtClean="0">
                <a:solidFill>
                  <a:schemeClr val="bg1"/>
                </a:solidFill>
              </a:rPr>
              <a:t>assessments – covenant maps - seminars</a:t>
            </a:r>
          </a:p>
          <a:p>
            <a:pPr eaLnBrk="1" hangingPunct="1">
              <a:lnSpc>
                <a:spcPct val="90000"/>
              </a:lnSpc>
              <a:buFont typeface="Wingdings" pitchFamily="2" charset="2"/>
              <a:buNone/>
              <a:defRPr/>
            </a:pPr>
            <a:r>
              <a:rPr lang="en-US" altLang="en-US" sz="2000" dirty="0" smtClean="0">
                <a:solidFill>
                  <a:schemeClr val="bg1"/>
                </a:solidFill>
              </a:rPr>
              <a:t>classes – jobs – services – facility schedules</a:t>
            </a:r>
          </a:p>
          <a:p>
            <a:pPr eaLnBrk="1" hangingPunct="1">
              <a:lnSpc>
                <a:spcPct val="90000"/>
              </a:lnSpc>
              <a:buFont typeface="Wingdings" pitchFamily="2" charset="2"/>
              <a:buNone/>
              <a:defRPr/>
            </a:pPr>
            <a:r>
              <a:rPr lang="en-US" altLang="en-US" sz="2000" dirty="0" smtClean="0">
                <a:solidFill>
                  <a:schemeClr val="bg1"/>
                </a:solidFill>
              </a:rPr>
              <a:t>important information – special messages</a:t>
            </a:r>
          </a:p>
          <a:p>
            <a:pPr eaLnBrk="1" hangingPunct="1">
              <a:lnSpc>
                <a:spcPct val="90000"/>
              </a:lnSpc>
              <a:defRPr/>
            </a:pPr>
            <a:endParaRPr lang="en-US" altLang="en-US" sz="2400" dirty="0" smtClean="0">
              <a:solidFill>
                <a:schemeClr val="bg1"/>
              </a:solidFill>
            </a:endParaRPr>
          </a:p>
          <a:p>
            <a:pPr marL="136525" indent="0" eaLnBrk="1" hangingPunct="1">
              <a:lnSpc>
                <a:spcPct val="90000"/>
              </a:lnSpc>
              <a:buFont typeface="Wingdings 2" pitchFamily="18" charset="2"/>
              <a:buNone/>
              <a:defRPr/>
            </a:pPr>
            <a:r>
              <a:rPr lang="en-US" altLang="en-US" sz="2400" dirty="0" smtClean="0">
                <a:solidFill>
                  <a:schemeClr val="bg1"/>
                </a:solidFill>
              </a:rPr>
              <a:t> </a:t>
            </a:r>
            <a:r>
              <a:rPr lang="en-US" altLang="en-US" sz="2400" b="1" dirty="0" smtClean="0">
                <a:solidFill>
                  <a:schemeClr val="bg1"/>
                </a:solidFill>
              </a:rPr>
              <a:t>WEBSITE </a:t>
            </a:r>
            <a:r>
              <a:rPr lang="en-US" altLang="en-US" sz="2400" b="1" dirty="0">
                <a:solidFill>
                  <a:schemeClr val="bg1"/>
                </a:solidFill>
              </a:rPr>
              <a:t> </a:t>
            </a:r>
            <a:r>
              <a:rPr lang="en-US" altLang="en-US" sz="2400" b="1" dirty="0" smtClean="0">
                <a:solidFill>
                  <a:schemeClr val="bg1"/>
                </a:solidFill>
              </a:rPr>
              <a:t>www.mililanitown.org</a:t>
            </a:r>
          </a:p>
          <a:p>
            <a:pPr eaLnBrk="1" hangingPunct="1">
              <a:lnSpc>
                <a:spcPct val="90000"/>
              </a:lnSpc>
              <a:buFontTx/>
              <a:buNone/>
              <a:defRPr/>
            </a:pPr>
            <a:r>
              <a:rPr lang="en-US" altLang="en-US" sz="2000" dirty="0" smtClean="0">
                <a:solidFill>
                  <a:schemeClr val="bg1"/>
                </a:solidFill>
                <a:latin typeface="Calibri" panose="020F0502020204030204" pitchFamily="34" charset="0"/>
              </a:rPr>
              <a:t>events – classes – assessment payments </a:t>
            </a:r>
          </a:p>
          <a:p>
            <a:pPr eaLnBrk="1" hangingPunct="1">
              <a:lnSpc>
                <a:spcPct val="90000"/>
              </a:lnSpc>
              <a:buFontTx/>
              <a:buNone/>
              <a:defRPr/>
            </a:pPr>
            <a:r>
              <a:rPr lang="en-US" altLang="en-US" sz="2000" dirty="0" smtClean="0">
                <a:solidFill>
                  <a:schemeClr val="bg1"/>
                </a:solidFill>
                <a:latin typeface="Calibri" panose="020F0502020204030204" pitchFamily="34" charset="0"/>
              </a:rPr>
              <a:t>newsletter archives – contact information</a:t>
            </a:r>
          </a:p>
          <a:p>
            <a:pPr eaLnBrk="1" hangingPunct="1">
              <a:lnSpc>
                <a:spcPct val="90000"/>
              </a:lnSpc>
              <a:buFontTx/>
              <a:buNone/>
              <a:defRPr/>
            </a:pPr>
            <a:r>
              <a:rPr lang="en-US" altLang="en-US" sz="2000" dirty="0" smtClean="0">
                <a:solidFill>
                  <a:schemeClr val="bg1"/>
                </a:solidFill>
                <a:latin typeface="Calibri" panose="020F0502020204030204" pitchFamily="34" charset="0"/>
              </a:rPr>
              <a:t>rec centers – café – ID card info – rules – forms</a:t>
            </a:r>
          </a:p>
          <a:p>
            <a:pPr eaLnBrk="1" hangingPunct="1">
              <a:lnSpc>
                <a:spcPct val="90000"/>
              </a:lnSpc>
              <a:buFontTx/>
              <a:buNone/>
              <a:defRPr/>
            </a:pPr>
            <a:r>
              <a:rPr lang="en-US" altLang="en-US" sz="2000" dirty="0" smtClean="0">
                <a:solidFill>
                  <a:schemeClr val="bg1"/>
                </a:solidFill>
                <a:latin typeface="Calibri" panose="020F0502020204030204" pitchFamily="34" charset="0"/>
              </a:rPr>
              <a:t>latest news</a:t>
            </a:r>
          </a:p>
          <a:p>
            <a:pPr eaLnBrk="1" hangingPunct="1">
              <a:lnSpc>
                <a:spcPct val="90000"/>
              </a:lnSpc>
              <a:buFontTx/>
              <a:buNone/>
              <a:defRPr/>
            </a:pPr>
            <a:endParaRPr lang="en-US" altLang="en-US" sz="2000" dirty="0">
              <a:solidFill>
                <a:schemeClr val="bg1"/>
              </a:solidFill>
              <a:latin typeface="Calibri" panose="020F0502020204030204" pitchFamily="34" charset="0"/>
            </a:endParaRPr>
          </a:p>
          <a:p>
            <a:pPr eaLnBrk="1" hangingPunct="1">
              <a:lnSpc>
                <a:spcPct val="90000"/>
              </a:lnSpc>
              <a:buFontTx/>
              <a:buNone/>
              <a:defRPr/>
            </a:pPr>
            <a:r>
              <a:rPr lang="en-US" altLang="en-US" sz="2000" b="1" dirty="0" smtClean="0">
                <a:solidFill>
                  <a:schemeClr val="bg1"/>
                </a:solidFill>
              </a:rPr>
              <a:t>MTA APP</a:t>
            </a:r>
          </a:p>
          <a:p>
            <a:pPr eaLnBrk="1" hangingPunct="1">
              <a:lnSpc>
                <a:spcPct val="90000"/>
              </a:lnSpc>
              <a:buFontTx/>
              <a:buNone/>
              <a:defRPr/>
            </a:pPr>
            <a:r>
              <a:rPr lang="en-US" altLang="en-US" sz="2000" dirty="0" smtClean="0">
                <a:solidFill>
                  <a:schemeClr val="bg1"/>
                </a:solidFill>
                <a:latin typeface="Calibri" panose="020F0502020204030204" pitchFamily="34" charset="0"/>
              </a:rPr>
              <a:t>push notifications – updates – </a:t>
            </a:r>
            <a:r>
              <a:rPr lang="en-US" altLang="en-US" sz="2000" dirty="0" err="1" smtClean="0">
                <a:solidFill>
                  <a:schemeClr val="bg1"/>
                </a:solidFill>
                <a:latin typeface="Calibri" panose="020F0502020204030204" pitchFamily="34" charset="0"/>
              </a:rPr>
              <a:t>webrac</a:t>
            </a:r>
            <a:r>
              <a:rPr lang="en-US" altLang="en-US" sz="2000" dirty="0" smtClean="0">
                <a:solidFill>
                  <a:schemeClr val="bg1"/>
                </a:solidFill>
                <a:latin typeface="Calibri" panose="020F0502020204030204" pitchFamily="34" charset="0"/>
              </a:rPr>
              <a:t> – purchase tickets  </a:t>
            </a:r>
          </a:p>
          <a:p>
            <a:pPr eaLnBrk="1" hangingPunct="1">
              <a:lnSpc>
                <a:spcPct val="90000"/>
              </a:lnSpc>
              <a:buFontTx/>
              <a:buNone/>
              <a:defRPr/>
            </a:pPr>
            <a:r>
              <a:rPr lang="en-US" altLang="en-US" sz="2000" dirty="0" smtClean="0">
                <a:solidFill>
                  <a:schemeClr val="bg1"/>
                </a:solidFill>
                <a:latin typeface="Calibri" panose="020F0502020204030204" pitchFamily="34" charset="0"/>
              </a:rPr>
              <a:t>activity signups – event information – assessment payments</a:t>
            </a: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454" b="15210"/>
          <a:stretch/>
        </p:blipFill>
        <p:spPr bwMode="auto">
          <a:xfrm>
            <a:off x="6182378" y="2641615"/>
            <a:ext cx="2718555" cy="191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1135" y="4583906"/>
            <a:ext cx="967535" cy="209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3376" y="139414"/>
            <a:ext cx="1717496" cy="229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fontAlgn="auto" hangingPunct="1">
              <a:spcAft>
                <a:spcPts val="0"/>
              </a:spcAft>
              <a:defRPr/>
            </a:pPr>
            <a:r>
              <a:rPr lang="en-US" altLang="en-US" dirty="0">
                <a:solidFill>
                  <a:schemeClr val="bg1"/>
                </a:solidFill>
                <a:latin typeface="Script MT Bold" pitchFamily="66" charset="0"/>
              </a:rPr>
              <a:t>MTA New Homeowner </a:t>
            </a:r>
            <a:r>
              <a:rPr lang="en-US" altLang="en-US" dirty="0" smtClean="0">
                <a:solidFill>
                  <a:schemeClr val="bg1"/>
                </a:solidFill>
                <a:latin typeface="Script MT Bold" pitchFamily="66" charset="0"/>
              </a:rPr>
              <a:t>Packet</a:t>
            </a:r>
            <a:endParaRPr lang="en-US" altLang="en-US" dirty="0">
              <a:solidFill>
                <a:schemeClr val="bg1"/>
              </a:solidFill>
              <a:latin typeface="Script MT Bold" pitchFamily="66" charset="0"/>
            </a:endParaRPr>
          </a:p>
        </p:txBody>
      </p:sp>
      <p:sp>
        <p:nvSpPr>
          <p:cNvPr id="2" name="TextBox 1"/>
          <p:cNvSpPr txBox="1"/>
          <p:nvPr/>
        </p:nvSpPr>
        <p:spPr>
          <a:xfrm>
            <a:off x="1752600" y="1295400"/>
            <a:ext cx="5486400" cy="4154984"/>
          </a:xfrm>
          <a:prstGeom prst="rect">
            <a:avLst/>
          </a:prstGeom>
          <a:noFill/>
        </p:spPr>
        <p:txBody>
          <a:bodyPr wrap="square" rtlCol="0">
            <a:spAutoFit/>
          </a:bodyPr>
          <a:lstStyle/>
          <a:p>
            <a:pPr marL="285750" indent="-285750">
              <a:buFontTx/>
              <a:buChar char="-"/>
            </a:pPr>
            <a:r>
              <a:rPr lang="en-US" sz="2400" dirty="0" smtClean="0">
                <a:solidFill>
                  <a:schemeClr val="bg1"/>
                </a:solidFill>
              </a:rPr>
              <a:t>List of Board of Directors</a:t>
            </a:r>
          </a:p>
          <a:p>
            <a:pPr marL="285750" indent="-285750">
              <a:buFontTx/>
              <a:buChar char="-"/>
            </a:pPr>
            <a:r>
              <a:rPr lang="en-US" sz="2400" dirty="0" smtClean="0">
                <a:solidFill>
                  <a:schemeClr val="bg1"/>
                </a:solidFill>
              </a:rPr>
              <a:t>Sure Pay Form</a:t>
            </a:r>
          </a:p>
          <a:p>
            <a:pPr marL="285750" indent="-285750">
              <a:buFontTx/>
              <a:buChar char="-"/>
            </a:pPr>
            <a:r>
              <a:rPr lang="en-US" sz="2400" dirty="0" smtClean="0">
                <a:solidFill>
                  <a:schemeClr val="bg1"/>
                </a:solidFill>
              </a:rPr>
              <a:t>Owner Membership Information Form</a:t>
            </a:r>
          </a:p>
          <a:p>
            <a:pPr marL="285750" indent="-285750">
              <a:buFontTx/>
              <a:buChar char="-"/>
            </a:pPr>
            <a:r>
              <a:rPr lang="en-US" sz="2400" dirty="0" smtClean="0">
                <a:solidFill>
                  <a:schemeClr val="bg1"/>
                </a:solidFill>
              </a:rPr>
              <a:t>Design Committee Application Form</a:t>
            </a:r>
          </a:p>
          <a:p>
            <a:pPr marL="285750" indent="-285750">
              <a:buFontTx/>
              <a:buChar char="-"/>
            </a:pPr>
            <a:r>
              <a:rPr lang="en-US" sz="2400" dirty="0" smtClean="0">
                <a:solidFill>
                  <a:schemeClr val="bg1"/>
                </a:solidFill>
              </a:rPr>
              <a:t>Mililani Town Rules</a:t>
            </a:r>
          </a:p>
          <a:p>
            <a:pPr marL="285750" indent="-285750">
              <a:buFontTx/>
              <a:buChar char="-"/>
            </a:pPr>
            <a:r>
              <a:rPr lang="en-US" sz="2400" dirty="0" err="1" smtClean="0">
                <a:solidFill>
                  <a:schemeClr val="bg1"/>
                </a:solidFill>
              </a:rPr>
              <a:t>Mauka</a:t>
            </a:r>
            <a:r>
              <a:rPr lang="en-US" sz="2400" dirty="0" smtClean="0">
                <a:solidFill>
                  <a:schemeClr val="bg1"/>
                </a:solidFill>
              </a:rPr>
              <a:t> and Makai Street Maps</a:t>
            </a:r>
          </a:p>
          <a:p>
            <a:pPr marL="285750" indent="-285750">
              <a:buFontTx/>
              <a:buChar char="-"/>
            </a:pPr>
            <a:r>
              <a:rPr lang="en-US" sz="2400" dirty="0" smtClean="0">
                <a:solidFill>
                  <a:schemeClr val="bg1"/>
                </a:solidFill>
              </a:rPr>
              <a:t>Online Registration Access Form</a:t>
            </a:r>
          </a:p>
          <a:p>
            <a:pPr marL="285750" indent="-285750">
              <a:buFontTx/>
              <a:buChar char="-"/>
            </a:pPr>
            <a:r>
              <a:rPr lang="en-US" sz="2400" dirty="0" smtClean="0">
                <a:solidFill>
                  <a:schemeClr val="bg1"/>
                </a:solidFill>
              </a:rPr>
              <a:t>City and County Honolulu : Do you Need a Building Permit </a:t>
            </a:r>
          </a:p>
          <a:p>
            <a:pPr marL="285750" indent="-285750">
              <a:buFontTx/>
              <a:buChar char="-"/>
            </a:pPr>
            <a:r>
              <a:rPr lang="en-US" sz="2400" dirty="0" smtClean="0">
                <a:solidFill>
                  <a:schemeClr val="bg1"/>
                </a:solidFill>
              </a:rPr>
              <a:t>Copy of latest Newsletter</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fontAlgn="auto" hangingPunct="1">
              <a:spcAft>
                <a:spcPts val="0"/>
              </a:spcAft>
              <a:defRPr/>
            </a:pPr>
            <a:r>
              <a:rPr lang="en-US" altLang="en-US" sz="4800" dirty="0">
                <a:solidFill>
                  <a:schemeClr val="bg1"/>
                </a:solidFill>
                <a:latin typeface="Script MT Bold" pitchFamily="66" charset="0"/>
              </a:rPr>
              <a:t>Mililani Town Association</a:t>
            </a:r>
            <a:r>
              <a:rPr lang="en-US" altLang="en-US" dirty="0"/>
              <a:t> </a:t>
            </a:r>
          </a:p>
        </p:txBody>
      </p:sp>
      <p:sp>
        <p:nvSpPr>
          <p:cNvPr id="48131" name="Rectangle 3"/>
          <p:cNvSpPr>
            <a:spLocks noGrp="1" noChangeArrowheads="1"/>
          </p:cNvSpPr>
          <p:nvPr>
            <p:ph idx="1"/>
          </p:nvPr>
        </p:nvSpPr>
        <p:spPr>
          <a:xfrm>
            <a:off x="457200" y="3886200"/>
            <a:ext cx="8229600" cy="1676400"/>
          </a:xfrm>
        </p:spPr>
        <p:txBody>
          <a:bodyPr/>
          <a:lstStyle/>
          <a:p>
            <a:pPr algn="ctr" eaLnBrk="1" hangingPunct="1">
              <a:buFontTx/>
              <a:buNone/>
            </a:pPr>
            <a:r>
              <a:rPr lang="en-US" altLang="en-US" sz="4400" dirty="0" smtClean="0">
                <a:solidFill>
                  <a:schemeClr val="bg1"/>
                </a:solidFill>
                <a:latin typeface="Script MT Bold" pitchFamily="66" charset="0"/>
              </a:rPr>
              <a:t>We are here to help!</a:t>
            </a:r>
          </a:p>
          <a:p>
            <a:pPr algn="ctr" eaLnBrk="1" hangingPunct="1">
              <a:buFontTx/>
              <a:buNone/>
            </a:pPr>
            <a:r>
              <a:rPr lang="en-US" altLang="en-US" sz="4400" dirty="0" smtClean="0">
                <a:solidFill>
                  <a:schemeClr val="bg1"/>
                </a:solidFill>
                <a:latin typeface="Script MT Bold" pitchFamily="66" charset="0"/>
              </a:rPr>
              <a:t>623-7300</a:t>
            </a:r>
          </a:p>
        </p:txBody>
      </p:sp>
      <p:pic>
        <p:nvPicPr>
          <p:cNvPr id="48132" name="Picture 4" descr="MTA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363" y="1676400"/>
            <a:ext cx="20748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03" y="457200"/>
            <a:ext cx="1654175" cy="2066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3" descr="C:\Users\arussell\Pictures\Managers\Kaleo.jpg"/>
          <p:cNvPicPr>
            <a:picLocks noChangeAspect="1" noChangeArrowheads="1"/>
          </p:cNvPicPr>
          <p:nvPr/>
        </p:nvPicPr>
        <p:blipFill>
          <a:blip r:embed="rId3"/>
          <a:srcRect/>
          <a:stretch>
            <a:fillRect/>
          </a:stretch>
        </p:blipFill>
        <p:spPr bwMode="auto">
          <a:xfrm>
            <a:off x="250803" y="3581400"/>
            <a:ext cx="1654176" cy="2066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267607" y="443833"/>
            <a:ext cx="4572000" cy="2585323"/>
          </a:xfrm>
          <a:prstGeom prst="rect">
            <a:avLst/>
          </a:prstGeom>
        </p:spPr>
        <p:txBody>
          <a:bodyPr>
            <a:spAutoFit/>
          </a:bodyPr>
          <a:lstStyle/>
          <a:p>
            <a:r>
              <a:rPr lang="en-US" b="1" dirty="0" smtClean="0">
                <a:solidFill>
                  <a:schemeClr val="bg1"/>
                </a:solidFill>
              </a:rPr>
              <a:t>JESSICA MACLACHLAN</a:t>
            </a:r>
            <a:endParaRPr lang="en-US" b="1" dirty="0">
              <a:solidFill>
                <a:schemeClr val="bg1"/>
              </a:solidFill>
            </a:endParaRPr>
          </a:p>
          <a:p>
            <a:r>
              <a:rPr lang="en-US" dirty="0" smtClean="0">
                <a:solidFill>
                  <a:schemeClr val="bg1"/>
                </a:solidFill>
              </a:rPr>
              <a:t>Café Manager</a:t>
            </a:r>
            <a:endParaRPr lang="en-US" dirty="0">
              <a:solidFill>
                <a:schemeClr val="bg1"/>
              </a:solidFill>
            </a:endParaRPr>
          </a:p>
          <a:p>
            <a:endParaRPr lang="en-US" dirty="0">
              <a:solidFill>
                <a:schemeClr val="bg1"/>
              </a:solidFill>
            </a:endParaRPr>
          </a:p>
          <a:p>
            <a:r>
              <a:rPr lang="en-US" dirty="0" smtClean="0">
                <a:solidFill>
                  <a:schemeClr val="bg1"/>
                </a:solidFill>
              </a:rPr>
              <a:t>808-440-2653</a:t>
            </a:r>
            <a:endParaRPr lang="en-US" dirty="0">
              <a:solidFill>
                <a:schemeClr val="bg1"/>
              </a:solidFill>
            </a:endParaRPr>
          </a:p>
          <a:p>
            <a:r>
              <a:rPr lang="en-US" dirty="0" smtClean="0">
                <a:solidFill>
                  <a:schemeClr val="bg1"/>
                </a:solidFill>
                <a:hlinkClick r:id="rId4"/>
              </a:rPr>
              <a:t>jmaclachlan@mililanitown.org</a:t>
            </a:r>
            <a:endParaRPr lang="en-US" dirty="0" smtClean="0">
              <a:solidFill>
                <a:schemeClr val="bg1"/>
              </a:solidFill>
            </a:endParaRPr>
          </a:p>
          <a:p>
            <a:endParaRPr lang="en-US" dirty="0">
              <a:solidFill>
                <a:schemeClr val="bg1"/>
              </a:solidFill>
            </a:endParaRPr>
          </a:p>
          <a:p>
            <a:r>
              <a:rPr lang="en-US" dirty="0" smtClean="0">
                <a:solidFill>
                  <a:schemeClr val="bg1"/>
                </a:solidFill>
              </a:rPr>
              <a:t>Jessica is responsible for the day to day operations of the coffee facility located at Recreation Center 7.</a:t>
            </a:r>
            <a:endParaRPr lang="en-US" dirty="0">
              <a:solidFill>
                <a:schemeClr val="bg1"/>
              </a:solidFill>
            </a:endParaRPr>
          </a:p>
        </p:txBody>
      </p:sp>
      <p:sp>
        <p:nvSpPr>
          <p:cNvPr id="7" name="Rectangle 6"/>
          <p:cNvSpPr/>
          <p:nvPr/>
        </p:nvSpPr>
        <p:spPr>
          <a:xfrm>
            <a:off x="2267607" y="3431239"/>
            <a:ext cx="4572000" cy="2862322"/>
          </a:xfrm>
          <a:prstGeom prst="rect">
            <a:avLst/>
          </a:prstGeom>
        </p:spPr>
        <p:txBody>
          <a:bodyPr>
            <a:spAutoFit/>
          </a:bodyPr>
          <a:lstStyle/>
          <a:p>
            <a:r>
              <a:rPr lang="en-US" b="1" dirty="0" smtClean="0">
                <a:solidFill>
                  <a:schemeClr val="bg1"/>
                </a:solidFill>
              </a:rPr>
              <a:t>KALEO PERREIRA, </a:t>
            </a:r>
            <a:r>
              <a:rPr lang="en-US" dirty="0" smtClean="0">
                <a:solidFill>
                  <a:schemeClr val="bg1"/>
                </a:solidFill>
              </a:rPr>
              <a:t>CPO</a:t>
            </a:r>
            <a:endParaRPr lang="en-US" dirty="0">
              <a:solidFill>
                <a:schemeClr val="bg1"/>
              </a:solidFill>
            </a:endParaRPr>
          </a:p>
          <a:p>
            <a:r>
              <a:rPr lang="en-US" dirty="0" smtClean="0">
                <a:solidFill>
                  <a:schemeClr val="bg1"/>
                </a:solidFill>
              </a:rPr>
              <a:t>Aquatics and Safety Manager</a:t>
            </a:r>
            <a:endParaRPr lang="en-US" dirty="0">
              <a:solidFill>
                <a:schemeClr val="bg1"/>
              </a:solidFill>
            </a:endParaRPr>
          </a:p>
          <a:p>
            <a:endParaRPr lang="en-US" dirty="0">
              <a:solidFill>
                <a:schemeClr val="bg1"/>
              </a:solidFill>
            </a:endParaRPr>
          </a:p>
          <a:p>
            <a:r>
              <a:rPr lang="en-US" dirty="0" smtClean="0">
                <a:solidFill>
                  <a:schemeClr val="bg1"/>
                </a:solidFill>
              </a:rPr>
              <a:t>808-440-2632</a:t>
            </a:r>
            <a:endParaRPr lang="en-US" dirty="0">
              <a:solidFill>
                <a:schemeClr val="bg1"/>
              </a:solidFill>
            </a:endParaRPr>
          </a:p>
          <a:p>
            <a:r>
              <a:rPr lang="en-US" dirty="0" smtClean="0">
                <a:solidFill>
                  <a:schemeClr val="bg1"/>
                </a:solidFill>
                <a:hlinkClick r:id="rId5"/>
              </a:rPr>
              <a:t>jperreira@mililanitown.org</a:t>
            </a:r>
            <a:endParaRPr lang="en-US" dirty="0">
              <a:solidFill>
                <a:schemeClr val="bg1"/>
              </a:solidFill>
            </a:endParaRPr>
          </a:p>
          <a:p>
            <a:endParaRPr lang="en-US" dirty="0">
              <a:solidFill>
                <a:schemeClr val="bg1"/>
              </a:solidFill>
            </a:endParaRPr>
          </a:p>
          <a:p>
            <a:r>
              <a:rPr lang="en-US" dirty="0" smtClean="0">
                <a:solidFill>
                  <a:schemeClr val="bg1"/>
                </a:solidFill>
              </a:rPr>
              <a:t>Kaleo is responsible for pool schedules, swim lessons, aquatics programs and also oversees the company’s safety policies and procedures.</a:t>
            </a:r>
            <a:endParaRPr lang="en-US" dirty="0">
              <a:solidFill>
                <a:schemeClr val="bg1"/>
              </a:solidFill>
            </a:endParaRPr>
          </a:p>
        </p:txBody>
      </p:sp>
    </p:spTree>
    <p:extLst>
      <p:ext uri="{BB962C8B-B14F-4D97-AF65-F5344CB8AC3E}">
        <p14:creationId xmlns:p14="http://schemas.microsoft.com/office/powerpoint/2010/main" val="220578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33400"/>
            <a:ext cx="1665981" cy="2082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81400"/>
            <a:ext cx="1630934" cy="2038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299138" y="304800"/>
            <a:ext cx="4572000" cy="2862322"/>
          </a:xfrm>
          <a:prstGeom prst="rect">
            <a:avLst/>
          </a:prstGeom>
        </p:spPr>
        <p:txBody>
          <a:bodyPr>
            <a:spAutoFit/>
          </a:bodyPr>
          <a:lstStyle/>
          <a:p>
            <a:r>
              <a:rPr lang="en-US" b="1" dirty="0" smtClean="0">
                <a:solidFill>
                  <a:schemeClr val="bg1"/>
                </a:solidFill>
              </a:rPr>
              <a:t>DARRYL BARBADILLO,</a:t>
            </a:r>
            <a:r>
              <a:rPr lang="en-US" dirty="0" smtClean="0">
                <a:solidFill>
                  <a:schemeClr val="bg1"/>
                </a:solidFill>
              </a:rPr>
              <a:t> ISA Certified Arborist</a:t>
            </a:r>
            <a:endParaRPr lang="en-US" dirty="0">
              <a:solidFill>
                <a:schemeClr val="bg1"/>
              </a:solidFill>
            </a:endParaRPr>
          </a:p>
          <a:p>
            <a:r>
              <a:rPr lang="en-US" dirty="0" smtClean="0">
                <a:solidFill>
                  <a:schemeClr val="bg1"/>
                </a:solidFill>
              </a:rPr>
              <a:t>Landscaping Manager</a:t>
            </a:r>
            <a:endParaRPr lang="en-US" dirty="0">
              <a:solidFill>
                <a:schemeClr val="bg1"/>
              </a:solidFill>
            </a:endParaRPr>
          </a:p>
          <a:p>
            <a:endParaRPr lang="en-US" dirty="0">
              <a:solidFill>
                <a:schemeClr val="bg1"/>
              </a:solidFill>
            </a:endParaRPr>
          </a:p>
          <a:p>
            <a:r>
              <a:rPr lang="en-US" dirty="0" smtClean="0">
                <a:solidFill>
                  <a:schemeClr val="bg1"/>
                </a:solidFill>
              </a:rPr>
              <a:t>808-440-2638</a:t>
            </a:r>
            <a:endParaRPr lang="en-US" dirty="0">
              <a:solidFill>
                <a:schemeClr val="bg1"/>
              </a:solidFill>
            </a:endParaRPr>
          </a:p>
          <a:p>
            <a:r>
              <a:rPr lang="en-US" dirty="0" smtClean="0">
                <a:solidFill>
                  <a:schemeClr val="bg1"/>
                </a:solidFill>
                <a:hlinkClick r:id="rId4"/>
              </a:rPr>
              <a:t>dbarbadillo@mililanitown.org</a:t>
            </a:r>
            <a:endParaRPr lang="en-US" dirty="0">
              <a:solidFill>
                <a:schemeClr val="bg1"/>
              </a:solidFill>
            </a:endParaRPr>
          </a:p>
          <a:p>
            <a:endParaRPr lang="en-US" dirty="0">
              <a:solidFill>
                <a:schemeClr val="bg1"/>
              </a:solidFill>
            </a:endParaRPr>
          </a:p>
          <a:p>
            <a:r>
              <a:rPr lang="en-US" dirty="0" smtClean="0">
                <a:solidFill>
                  <a:schemeClr val="bg1"/>
                </a:solidFill>
              </a:rPr>
              <a:t>Darryl is responsible for all work involved in the maintenance of MTA’s landscaped common areas.</a:t>
            </a:r>
            <a:endParaRPr lang="en-US" dirty="0">
              <a:solidFill>
                <a:schemeClr val="bg1"/>
              </a:solidFill>
            </a:endParaRPr>
          </a:p>
        </p:txBody>
      </p:sp>
      <p:sp>
        <p:nvSpPr>
          <p:cNvPr id="7" name="Rectangle 6"/>
          <p:cNvSpPr/>
          <p:nvPr/>
        </p:nvSpPr>
        <p:spPr>
          <a:xfrm>
            <a:off x="2309648" y="3429000"/>
            <a:ext cx="4572000" cy="2308324"/>
          </a:xfrm>
          <a:prstGeom prst="rect">
            <a:avLst/>
          </a:prstGeom>
        </p:spPr>
        <p:txBody>
          <a:bodyPr>
            <a:spAutoFit/>
          </a:bodyPr>
          <a:lstStyle/>
          <a:p>
            <a:r>
              <a:rPr lang="en-US" b="1" dirty="0" smtClean="0">
                <a:solidFill>
                  <a:schemeClr val="bg1"/>
                </a:solidFill>
              </a:rPr>
              <a:t>ROY TASHIRO, </a:t>
            </a:r>
            <a:r>
              <a:rPr lang="en-US" dirty="0" smtClean="0">
                <a:solidFill>
                  <a:schemeClr val="bg1"/>
                </a:solidFill>
              </a:rPr>
              <a:t>CPO</a:t>
            </a:r>
            <a:endParaRPr lang="en-US" dirty="0">
              <a:solidFill>
                <a:schemeClr val="bg1"/>
              </a:solidFill>
            </a:endParaRPr>
          </a:p>
          <a:p>
            <a:r>
              <a:rPr lang="en-US" dirty="0" smtClean="0">
                <a:solidFill>
                  <a:schemeClr val="bg1"/>
                </a:solidFill>
              </a:rPr>
              <a:t>Maintenance Manager</a:t>
            </a:r>
            <a:endParaRPr lang="en-US" dirty="0">
              <a:solidFill>
                <a:schemeClr val="bg1"/>
              </a:solidFill>
            </a:endParaRPr>
          </a:p>
          <a:p>
            <a:endParaRPr lang="en-US" dirty="0">
              <a:solidFill>
                <a:schemeClr val="bg1"/>
              </a:solidFill>
            </a:endParaRPr>
          </a:p>
          <a:p>
            <a:r>
              <a:rPr lang="en-US" dirty="0" smtClean="0">
                <a:solidFill>
                  <a:schemeClr val="bg1"/>
                </a:solidFill>
              </a:rPr>
              <a:t>808-440-2611</a:t>
            </a:r>
            <a:endParaRPr lang="en-US" dirty="0">
              <a:solidFill>
                <a:schemeClr val="bg1"/>
              </a:solidFill>
            </a:endParaRPr>
          </a:p>
          <a:p>
            <a:r>
              <a:rPr lang="en-US" dirty="0" smtClean="0">
                <a:solidFill>
                  <a:schemeClr val="bg1"/>
                </a:solidFill>
                <a:hlinkClick r:id="rId5"/>
              </a:rPr>
              <a:t>rtashiro@mililanitown.org</a:t>
            </a:r>
            <a:endParaRPr lang="en-US" dirty="0">
              <a:solidFill>
                <a:schemeClr val="bg1"/>
              </a:solidFill>
            </a:endParaRPr>
          </a:p>
          <a:p>
            <a:endParaRPr lang="en-US" dirty="0">
              <a:solidFill>
                <a:schemeClr val="bg1"/>
              </a:solidFill>
            </a:endParaRPr>
          </a:p>
          <a:p>
            <a:r>
              <a:rPr lang="en-US" dirty="0" smtClean="0">
                <a:solidFill>
                  <a:schemeClr val="bg1"/>
                </a:solidFill>
              </a:rPr>
              <a:t>Roy is responsible for all the maintenance of MTA’s facilities.</a:t>
            </a:r>
            <a:endParaRPr lang="en-US" dirty="0">
              <a:solidFill>
                <a:schemeClr val="bg1"/>
              </a:solidFill>
            </a:endParaRPr>
          </a:p>
        </p:txBody>
      </p:sp>
    </p:spTree>
    <p:extLst>
      <p:ext uri="{BB962C8B-B14F-4D97-AF65-F5344CB8AC3E}">
        <p14:creationId xmlns:p14="http://schemas.microsoft.com/office/powerpoint/2010/main" val="3235762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fontAlgn="auto" hangingPunct="1">
              <a:spcAft>
                <a:spcPts val="0"/>
              </a:spcAft>
              <a:defRPr/>
            </a:pPr>
            <a:r>
              <a:rPr lang="en-US" altLang="en-US" dirty="0" smtClean="0">
                <a:solidFill>
                  <a:schemeClr val="bg1"/>
                </a:solidFill>
                <a:latin typeface="Script MT Bold" pitchFamily="66" charset="0"/>
              </a:rPr>
              <a:t>Accounting</a:t>
            </a:r>
            <a:endParaRPr lang="en-US" altLang="en-US" dirty="0">
              <a:solidFill>
                <a:schemeClr val="bg1"/>
              </a:solidFill>
              <a:latin typeface="Script MT Bold" pitchFamily="66" charset="0"/>
            </a:endParaRPr>
          </a:p>
        </p:txBody>
      </p:sp>
      <p:sp>
        <p:nvSpPr>
          <p:cNvPr id="8195" name="Rectangle 3"/>
          <p:cNvSpPr>
            <a:spLocks noGrp="1" noChangeArrowheads="1"/>
          </p:cNvSpPr>
          <p:nvPr>
            <p:ph idx="1"/>
          </p:nvPr>
        </p:nvSpPr>
        <p:spPr>
          <a:xfrm>
            <a:off x="1600200" y="1905000"/>
            <a:ext cx="5943600" cy="3657600"/>
          </a:xfrm>
        </p:spPr>
        <p:txBody>
          <a:bodyPr/>
          <a:lstStyle/>
          <a:p>
            <a:pPr eaLnBrk="1" hangingPunct="1">
              <a:buClrTx/>
              <a:buFont typeface="Wingdings" panose="05000000000000000000" pitchFamily="2" charset="2"/>
              <a:buChar char="ü"/>
              <a:defRPr/>
            </a:pPr>
            <a:r>
              <a:rPr lang="en-US" altLang="en-US" sz="3600" dirty="0" smtClean="0">
                <a:solidFill>
                  <a:schemeClr val="bg1"/>
                </a:solidFill>
                <a:effectLst>
                  <a:outerShdw blurRad="38100" dist="38100" dir="2700000" algn="tl">
                    <a:srgbClr val="000000">
                      <a:alpha val="43137"/>
                    </a:srgbClr>
                  </a:outerShdw>
                </a:effectLst>
              </a:rPr>
              <a:t>Accounts Receivable</a:t>
            </a:r>
          </a:p>
          <a:p>
            <a:pPr eaLnBrk="1" hangingPunct="1">
              <a:buClrTx/>
              <a:buFont typeface="Wingdings" panose="05000000000000000000" pitchFamily="2" charset="2"/>
              <a:buChar char="ü"/>
              <a:defRPr/>
            </a:pPr>
            <a:r>
              <a:rPr lang="en-US" altLang="en-US" sz="3600" dirty="0" smtClean="0">
                <a:solidFill>
                  <a:schemeClr val="bg1"/>
                </a:solidFill>
                <a:effectLst>
                  <a:outerShdw blurRad="38100" dist="38100" dir="2700000" algn="tl">
                    <a:srgbClr val="000000">
                      <a:alpha val="43137"/>
                    </a:srgbClr>
                  </a:outerShdw>
                </a:effectLst>
              </a:rPr>
              <a:t>Accounts Payable</a:t>
            </a:r>
          </a:p>
          <a:p>
            <a:pPr eaLnBrk="1" hangingPunct="1">
              <a:buClrTx/>
              <a:buFont typeface="Wingdings" panose="05000000000000000000" pitchFamily="2" charset="2"/>
              <a:buChar char="ü"/>
              <a:defRPr/>
            </a:pPr>
            <a:r>
              <a:rPr lang="en-US" altLang="en-US" sz="3600" dirty="0" smtClean="0">
                <a:solidFill>
                  <a:schemeClr val="bg1"/>
                </a:solidFill>
                <a:effectLst>
                  <a:outerShdw blurRad="38100" dist="38100" dir="2700000" algn="tl">
                    <a:srgbClr val="000000">
                      <a:alpha val="43137"/>
                    </a:srgbClr>
                  </a:outerShdw>
                </a:effectLst>
              </a:rPr>
              <a:t>Payroll</a:t>
            </a:r>
          </a:p>
          <a:p>
            <a:pPr eaLnBrk="1" hangingPunct="1">
              <a:buClrTx/>
              <a:buFont typeface="Wingdings" panose="05000000000000000000" pitchFamily="2" charset="2"/>
              <a:buChar char="ü"/>
              <a:defRPr/>
            </a:pPr>
            <a:r>
              <a:rPr lang="en-US" altLang="en-US" sz="3600" dirty="0" smtClean="0">
                <a:solidFill>
                  <a:schemeClr val="bg1"/>
                </a:solidFill>
                <a:effectLst>
                  <a:outerShdw blurRad="38100" dist="38100" dir="2700000" algn="tl">
                    <a:srgbClr val="000000">
                      <a:alpha val="43137"/>
                    </a:srgbClr>
                  </a:outerShdw>
                </a:effectLst>
              </a:rPr>
              <a:t>Ownership Changes</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23">
      <a:dk1>
        <a:sysClr val="windowText" lastClr="000000"/>
      </a:dk1>
      <a:lt1>
        <a:sysClr val="window" lastClr="FFFFFF"/>
      </a:lt1>
      <a:dk2>
        <a:srgbClr val="C2C1C5"/>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5143</TotalTime>
  <Words>2027</Words>
  <Application>Microsoft Office PowerPoint</Application>
  <PresentationFormat>On-screen Show (4:3)</PresentationFormat>
  <Paragraphs>439</Paragraphs>
  <Slides>66</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69" baseType="lpstr">
      <vt:lpstr>Apex</vt:lpstr>
      <vt:lpstr>Document</vt:lpstr>
      <vt:lpstr>Acrobat Document</vt:lpstr>
      <vt:lpstr>Mililani Town Association</vt:lpstr>
      <vt:lpstr>PowerPoint Presentation</vt:lpstr>
      <vt:lpstr>Board of Directors </vt:lpstr>
      <vt:lpstr>PowerPoint Presentation</vt:lpstr>
      <vt:lpstr>PowerPoint Presentation</vt:lpstr>
      <vt:lpstr>PowerPoint Presentation</vt:lpstr>
      <vt:lpstr>PowerPoint Presentation</vt:lpstr>
      <vt:lpstr>PowerPoint Presentation</vt:lpstr>
      <vt:lpstr>Accounting</vt:lpstr>
      <vt:lpstr>Quarterly Assessments</vt:lpstr>
      <vt:lpstr>e-statements</vt:lpstr>
      <vt:lpstr>Paying Assessments</vt:lpstr>
      <vt:lpstr>Surepay</vt:lpstr>
      <vt:lpstr>PowerPoint Presentation</vt:lpstr>
      <vt:lpstr>How to Pay Online</vt:lpstr>
      <vt:lpstr>How to Pay Online cont.</vt:lpstr>
      <vt:lpstr>How to Pay Online cont.</vt:lpstr>
      <vt:lpstr>How to Pay Online cont.</vt:lpstr>
      <vt:lpstr>Covenants &amp; Design</vt:lpstr>
      <vt:lpstr>Covenants &amp; Design Team</vt:lpstr>
      <vt:lpstr>Common Applications</vt:lpstr>
      <vt:lpstr>PowerPoint Presentation</vt:lpstr>
      <vt:lpstr>Covenants Monthly Map Published in the MTA Newsletter monthly</vt:lpstr>
      <vt:lpstr>PowerPoint Presentation</vt:lpstr>
      <vt:lpstr>PowerPoint Presentation</vt:lpstr>
      <vt:lpstr>Yard of the Quarter</vt:lpstr>
      <vt:lpstr>PowerPoint Presentation</vt:lpstr>
      <vt:lpstr>PowerPoint Presentation</vt:lpstr>
      <vt:lpstr> Common Area</vt:lpstr>
      <vt:lpstr> Common Area</vt:lpstr>
      <vt:lpstr> Common Area</vt:lpstr>
      <vt:lpstr>Maintenance</vt:lpstr>
      <vt:lpstr>PowerPoint Presentation</vt:lpstr>
      <vt:lpstr>PowerPoint Presentation</vt:lpstr>
      <vt:lpstr>PowerPoint Presentation</vt:lpstr>
      <vt:lpstr>PowerPoint Presentation</vt:lpstr>
      <vt:lpstr>PowerPoint Presentation</vt:lpstr>
      <vt:lpstr>Shave 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Aquatics &amp; Safety</vt:lpstr>
      <vt:lpstr>              Aquatics        </vt:lpstr>
      <vt:lpstr>Aquatics</vt:lpstr>
      <vt:lpstr>Additional Aquatics Programs</vt:lpstr>
      <vt:lpstr> Waterslide at Rec 1</vt:lpstr>
      <vt:lpstr>PowerPoint Presentation</vt:lpstr>
      <vt:lpstr>7 Recreation Centers</vt:lpstr>
      <vt:lpstr>aMENITIES</vt:lpstr>
      <vt:lpstr>MTA Business Offices</vt:lpstr>
      <vt:lpstr>PowerPoint Presentation</vt:lpstr>
      <vt:lpstr>MTA ID Cards</vt:lpstr>
      <vt:lpstr>Owner Membership Info</vt:lpstr>
      <vt:lpstr>Special Events</vt:lpstr>
      <vt:lpstr>PowerPoint Presentation</vt:lpstr>
      <vt:lpstr>PowerPoint Presentation</vt:lpstr>
      <vt:lpstr>PowerPoint Presentation</vt:lpstr>
      <vt:lpstr>PowerPoint Presentation</vt:lpstr>
      <vt:lpstr>PowerPoint Presentation</vt:lpstr>
      <vt:lpstr>Stay informed!</vt:lpstr>
      <vt:lpstr>MTA New Homeowner Packet</vt:lpstr>
      <vt:lpstr>Mililani Town Association </vt:lpstr>
    </vt:vector>
  </TitlesOfParts>
  <Company>MTA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Mililani Town Association</dc:title>
  <dc:creator>JWisneski</dc:creator>
  <cp:lastModifiedBy>Katherine Cueva</cp:lastModifiedBy>
  <cp:revision>452</cp:revision>
  <dcterms:created xsi:type="dcterms:W3CDTF">2004-03-11T13:26:59Z</dcterms:created>
  <dcterms:modified xsi:type="dcterms:W3CDTF">2020-10-15T21:21:32Z</dcterms:modified>
</cp:coreProperties>
</file>